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7" r:id="rId22"/>
    <p:sldId id="280" r:id="rId23"/>
    <p:sldId id="278" r:id="rId24"/>
    <p:sldId id="279"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ki" initials="v" lastIdx="2" clrIdx="0">
    <p:extLst>
      <p:ext uri="{19B8F6BF-5375-455C-9EA6-DF929625EA0E}">
        <p15:presenceInfo xmlns:p15="http://schemas.microsoft.com/office/powerpoint/2012/main" userId="vi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70" d="100"/>
          <a:sy n="70" d="100"/>
        </p:scale>
        <p:origin x="7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t-EE" dirty="0" smtClean="0"/>
              <a:t>Finantsaruannete analüüs</a:t>
            </a:r>
            <a:br>
              <a:rPr lang="et-EE" dirty="0" smtClean="0"/>
            </a:br>
            <a:r>
              <a:rPr lang="et-EE" sz="2400" dirty="0" smtClean="0"/>
              <a:t>VIKTOR ARHIPOV</a:t>
            </a:r>
            <a:br>
              <a:rPr lang="et-EE" sz="2400" dirty="0" smtClean="0"/>
            </a:br>
            <a:r>
              <a:rPr lang="et-EE" sz="2400" dirty="0" smtClean="0"/>
              <a:t>2020</a:t>
            </a:r>
            <a:endParaRPr lang="et-EE" dirty="0"/>
          </a:p>
        </p:txBody>
      </p:sp>
      <p:sp>
        <p:nvSpPr>
          <p:cNvPr id="3" name="Subtitle 2"/>
          <p:cNvSpPr>
            <a:spLocks noGrp="1"/>
          </p:cNvSpPr>
          <p:nvPr>
            <p:ph type="subTitle" idx="1"/>
          </p:nvPr>
        </p:nvSpPr>
        <p:spPr>
          <a:xfrm>
            <a:off x="1507067" y="1050879"/>
            <a:ext cx="7766936" cy="4096854"/>
          </a:xfrm>
        </p:spPr>
        <p:txBody>
          <a:bodyPr>
            <a:normAutofit/>
          </a:bodyPr>
          <a:lstStyle/>
          <a:p>
            <a:pPr algn="ctr"/>
            <a:endParaRPr lang="et-EE" sz="2400" dirty="0"/>
          </a:p>
        </p:txBody>
      </p:sp>
    </p:spTree>
    <p:extLst>
      <p:ext uri="{BB962C8B-B14F-4D97-AF65-F5344CB8AC3E}">
        <p14:creationId xmlns:p14="http://schemas.microsoft.com/office/powerpoint/2010/main" val="275245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4025"/>
            <a:ext cx="8596668" cy="5577338"/>
          </a:xfrm>
        </p:spPr>
        <p:txBody>
          <a:bodyPr/>
          <a:lstStyle/>
          <a:p>
            <a:r>
              <a:rPr lang="et-EE" b="1" dirty="0" smtClean="0"/>
              <a:t>Horisontaalanalüüs</a:t>
            </a:r>
            <a:r>
              <a:rPr lang="et-EE" dirty="0" smtClean="0"/>
              <a:t> on suhteliselt lihtne analüüsi meetod ning seetõttu tulemuste interpreteerimisel peab seda tegema ettevaatlikult ja konservatiivselt. Võrreldakse erinevate perioodide alguse ja lõpu andmeid ning esitatakse tulemused rahaliselt või protsentides</a:t>
            </a:r>
            <a:r>
              <a:rPr lang="et-EE" dirty="0" smtClean="0">
                <a:solidFill>
                  <a:srgbClr val="FF0000"/>
                </a:solidFill>
              </a:rPr>
              <a:t>. Praktiline ülesanne ettevõtte näitel.  </a:t>
            </a:r>
            <a:endParaRPr lang="et-EE" dirty="0">
              <a:solidFill>
                <a:srgbClr val="FF0000"/>
              </a:solidFill>
            </a:endParaRPr>
          </a:p>
          <a:p>
            <a:r>
              <a:rPr lang="et-EE" b="1" dirty="0" smtClean="0">
                <a:solidFill>
                  <a:schemeClr val="tx1"/>
                </a:solidFill>
              </a:rPr>
              <a:t>Trendianalüüsi </a:t>
            </a:r>
            <a:r>
              <a:rPr lang="et-EE" dirty="0" smtClean="0">
                <a:solidFill>
                  <a:schemeClr val="tx1"/>
                </a:solidFill>
              </a:rPr>
              <a:t>meetod võtab analüüsi baasiks ühe baasaasta, mille suhtes toimub järgnevate aastate võrdlus, mis võimaldab anda hinnanguid muutuste liikumissuunale ehk trendile. </a:t>
            </a:r>
            <a:r>
              <a:rPr lang="et-EE" dirty="0" smtClean="0">
                <a:solidFill>
                  <a:srgbClr val="FF0000"/>
                </a:solidFill>
              </a:rPr>
              <a:t>Praktiline ülesanne ettevõtte näitel.</a:t>
            </a:r>
          </a:p>
          <a:p>
            <a:r>
              <a:rPr lang="et-EE" b="1" dirty="0" smtClean="0">
                <a:solidFill>
                  <a:schemeClr val="tx1"/>
                </a:solidFill>
              </a:rPr>
              <a:t>Vertikaalanalüüsi</a:t>
            </a:r>
            <a:r>
              <a:rPr lang="et-EE" dirty="0" smtClean="0">
                <a:solidFill>
                  <a:schemeClr val="tx1"/>
                </a:solidFill>
              </a:rPr>
              <a:t> korral analüüsitakse aruannete sisemist struktuuri ja selle muutuste dünaamikat. Tulemused viiakse protsentkujule ning seega on võimalik võrrelda ka erineva tegevusmahuga ettevõtete näitajaid. </a:t>
            </a:r>
            <a:r>
              <a:rPr lang="et-EE" dirty="0" smtClean="0">
                <a:solidFill>
                  <a:srgbClr val="FF0000"/>
                </a:solidFill>
              </a:rPr>
              <a:t>Praktiline ülesanne ettevõtte näitel. </a:t>
            </a:r>
            <a:endParaRPr lang="et-EE" dirty="0">
              <a:solidFill>
                <a:srgbClr val="FF0000"/>
              </a:solidFill>
            </a:endParaRPr>
          </a:p>
        </p:txBody>
      </p:sp>
    </p:spTree>
    <p:extLst>
      <p:ext uri="{BB962C8B-B14F-4D97-AF65-F5344CB8AC3E}">
        <p14:creationId xmlns:p14="http://schemas.microsoft.com/office/powerpoint/2010/main" val="401421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6729"/>
            <a:ext cx="8596668" cy="5604634"/>
          </a:xfrm>
        </p:spPr>
        <p:txBody>
          <a:bodyPr/>
          <a:lstStyle/>
          <a:p>
            <a:r>
              <a:rPr lang="et-EE" dirty="0" smtClean="0"/>
              <a:t>SUHTARVUDE ANALÜÜS.</a:t>
            </a:r>
          </a:p>
          <a:p>
            <a:pPr marL="0" indent="0">
              <a:buNone/>
            </a:pPr>
            <a:r>
              <a:rPr lang="et-EE" dirty="0" smtClean="0"/>
              <a:t>Suhtarvuanalüüs on finantsanalüüsi peamine instrument. Võimaldab välja tuua finantsnäitajate omavahelisi seoseid, võrrelda erinevaid perioode ja erinevaid ettevõtteid. Suhtarv mõõdab kahe erineva näitaja suhet ning analüüsida võib pikemaid perioode. Enam kasutatavad suhtarvud võib liigitada viide rühma:</a:t>
            </a:r>
          </a:p>
          <a:p>
            <a:pPr>
              <a:buAutoNum type="arabicPeriod"/>
            </a:pPr>
            <a:r>
              <a:rPr lang="et-EE" dirty="0" smtClean="0"/>
              <a:t>Maksevõime e likviidsuse suhtarvud</a:t>
            </a:r>
          </a:p>
          <a:p>
            <a:pPr>
              <a:buAutoNum type="arabicPeriod"/>
            </a:pPr>
            <a:r>
              <a:rPr lang="et-EE" dirty="0" smtClean="0"/>
              <a:t>Efektiivsuse e toimimise suhtarvud</a:t>
            </a:r>
          </a:p>
          <a:p>
            <a:pPr>
              <a:buAutoNum type="arabicPeriod"/>
            </a:pPr>
            <a:r>
              <a:rPr lang="et-EE" dirty="0" smtClean="0"/>
              <a:t>Kapitali struktuuri suhtarvud</a:t>
            </a:r>
          </a:p>
          <a:p>
            <a:pPr>
              <a:buAutoNum type="arabicPeriod"/>
            </a:pPr>
            <a:r>
              <a:rPr lang="et-EE" dirty="0" smtClean="0"/>
              <a:t>Tasuvuse e rentaabluse suhtarvud</a:t>
            </a:r>
          </a:p>
          <a:p>
            <a:pPr>
              <a:buAutoNum type="arabicPeriod"/>
            </a:pPr>
            <a:r>
              <a:rPr lang="et-EE" dirty="0" smtClean="0"/>
              <a:t>Aktsiate väärtusnäitajate e dividendide suhtarvud</a:t>
            </a:r>
          </a:p>
          <a:p>
            <a:pPr>
              <a:buFont typeface="Wingdings" panose="05000000000000000000" pitchFamily="2" charset="2"/>
              <a:buChar char="Ø"/>
            </a:pPr>
            <a:r>
              <a:rPr lang="et-EE" b="1" u="sng" dirty="0" smtClean="0"/>
              <a:t>1. Likviidsuse analüüs </a:t>
            </a:r>
            <a:r>
              <a:rPr lang="et-EE" dirty="0" smtClean="0"/>
              <a:t>tähendab lühiajalise maksevõime analüüsi, mille käigus püütakse välja selgitada, kas ettevõte suudab täita oma lühiajalisi kohustusi. Maksevõime sõltub oluliselt sellest, kas firmal on piisavalt raha või muud likviidset vara, eelkõige käibevara. Sõltuvalt likviidsusest võib käibevarad jaotada nelja rühma alates likviidsemast:</a:t>
            </a:r>
          </a:p>
          <a:p>
            <a:pPr marL="0" indent="0">
              <a:buNone/>
            </a:pPr>
            <a:r>
              <a:rPr lang="et-EE" dirty="0"/>
              <a:t> </a:t>
            </a:r>
            <a:r>
              <a:rPr lang="et-EE" dirty="0" smtClean="0"/>
              <a:t>    raha ja rahalähendid (</a:t>
            </a:r>
            <a:r>
              <a:rPr lang="et-EE" dirty="0" err="1" smtClean="0"/>
              <a:t>kõrglikviidsed</a:t>
            </a:r>
            <a:r>
              <a:rPr lang="et-EE" dirty="0" smtClean="0"/>
              <a:t> väärtpaberid)  </a:t>
            </a:r>
            <a:endParaRPr lang="et-EE" dirty="0"/>
          </a:p>
        </p:txBody>
      </p:sp>
    </p:spTree>
    <p:extLst>
      <p:ext uri="{BB962C8B-B14F-4D97-AF65-F5344CB8AC3E}">
        <p14:creationId xmlns:p14="http://schemas.microsoft.com/office/powerpoint/2010/main" val="3543530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5785"/>
            <a:ext cx="8596668" cy="6196084"/>
          </a:xfrm>
        </p:spPr>
        <p:txBody>
          <a:bodyPr/>
          <a:lstStyle/>
          <a:p>
            <a:pPr marL="0" indent="0">
              <a:buNone/>
            </a:pPr>
            <a:r>
              <a:rPr lang="et-EE" dirty="0" smtClean="0"/>
              <a:t>     lühiajalised väärtpaberid</a:t>
            </a:r>
          </a:p>
          <a:p>
            <a:pPr marL="0" indent="0">
              <a:buNone/>
            </a:pPr>
            <a:r>
              <a:rPr lang="et-EE" dirty="0"/>
              <a:t> </a:t>
            </a:r>
            <a:r>
              <a:rPr lang="et-EE" dirty="0" smtClean="0"/>
              <a:t>    lühiajalised nõuded</a:t>
            </a:r>
          </a:p>
          <a:p>
            <a:pPr marL="0" indent="0">
              <a:buNone/>
            </a:pPr>
            <a:r>
              <a:rPr lang="et-EE" dirty="0"/>
              <a:t> </a:t>
            </a:r>
            <a:r>
              <a:rPr lang="et-EE" dirty="0" smtClean="0"/>
              <a:t>    varud</a:t>
            </a:r>
          </a:p>
          <a:p>
            <a:pPr marL="0" indent="0">
              <a:buNone/>
            </a:pPr>
            <a:r>
              <a:rPr lang="et-EE" dirty="0" smtClean="0"/>
              <a:t>Ettevõtte likviidsuse hindamisel on oluline analüüsida käibekapitali struktuuri ja varade likviidsust.</a:t>
            </a:r>
          </a:p>
          <a:p>
            <a:pPr>
              <a:buFont typeface="Wingdings" panose="05000000000000000000" pitchFamily="2" charset="2"/>
              <a:buChar char="Ø"/>
            </a:pPr>
            <a:r>
              <a:rPr lang="et-EE" dirty="0" smtClean="0"/>
              <a:t>Puhas käibekapital (net </a:t>
            </a:r>
            <a:r>
              <a:rPr lang="et-EE" dirty="0" err="1" smtClean="0"/>
              <a:t>working</a:t>
            </a:r>
            <a:r>
              <a:rPr lang="et-EE" dirty="0" smtClean="0"/>
              <a:t> </a:t>
            </a:r>
            <a:r>
              <a:rPr lang="et-EE" dirty="0" err="1" smtClean="0"/>
              <a:t>capital</a:t>
            </a:r>
            <a:r>
              <a:rPr lang="et-EE" dirty="0" smtClean="0"/>
              <a:t>) on summa, mille võrra käibevarade maksumus ületab lühiajaliste kohustiste summat. </a:t>
            </a:r>
            <a:r>
              <a:rPr lang="et-EE" smtClean="0"/>
              <a:t>Liigne käibevara?</a:t>
            </a:r>
            <a:endParaRPr lang="et-EE" dirty="0" smtClean="0"/>
          </a:p>
          <a:p>
            <a:pPr marL="0" indent="0">
              <a:buNone/>
            </a:pPr>
            <a:r>
              <a:rPr lang="et-EE" dirty="0"/>
              <a:t> </a:t>
            </a:r>
            <a:r>
              <a:rPr lang="et-EE" dirty="0" smtClean="0"/>
              <a:t>    </a:t>
            </a:r>
            <a:r>
              <a:rPr lang="et-EE" b="1" dirty="0" smtClean="0"/>
              <a:t>Puhas käibekapital=käibevarad- lühiajalised kohustused  (1.1.)</a:t>
            </a:r>
          </a:p>
          <a:p>
            <a:pPr>
              <a:buFont typeface="Wingdings" panose="05000000000000000000" pitchFamily="2" charset="2"/>
              <a:buChar char="Ø"/>
            </a:pPr>
            <a:r>
              <a:rPr lang="et-EE" dirty="0" smtClean="0"/>
              <a:t>Käibekapitali ja lühiajaliste kohustuste suhet väljendab lühiajalise võlgnevuse kattekordaja (</a:t>
            </a:r>
            <a:r>
              <a:rPr lang="et-EE" dirty="0" err="1" smtClean="0"/>
              <a:t>current</a:t>
            </a:r>
            <a:r>
              <a:rPr lang="et-EE" dirty="0" smtClean="0"/>
              <a:t> </a:t>
            </a:r>
            <a:r>
              <a:rPr lang="et-EE" dirty="0" err="1" smtClean="0"/>
              <a:t>ratio</a:t>
            </a:r>
            <a:r>
              <a:rPr lang="et-EE" dirty="0" smtClean="0"/>
              <a:t>)</a:t>
            </a:r>
          </a:p>
          <a:p>
            <a:pPr marL="0" indent="0">
              <a:buNone/>
            </a:pPr>
            <a:r>
              <a:rPr lang="et-EE" dirty="0"/>
              <a:t> </a:t>
            </a:r>
            <a:r>
              <a:rPr lang="et-EE" dirty="0" smtClean="0"/>
              <a:t>    </a:t>
            </a:r>
            <a:r>
              <a:rPr lang="et-EE" b="1" dirty="0" smtClean="0"/>
              <a:t>Lühiajalise võlgnevuse kattekordaja=käibevarad/lühikohustised (1.2.)</a:t>
            </a:r>
          </a:p>
          <a:p>
            <a:pPr marL="0" indent="0">
              <a:buNone/>
            </a:pPr>
            <a:r>
              <a:rPr lang="et-EE" dirty="0" smtClean="0"/>
              <a:t>Näitajat kasutatakse praktikas palju, sest:</a:t>
            </a:r>
          </a:p>
          <a:p>
            <a:pPr>
              <a:buAutoNum type="arabicPeriod"/>
            </a:pPr>
            <a:r>
              <a:rPr lang="et-EE" dirty="0" smtClean="0"/>
              <a:t>Ta mõõdab lühiajaliste kohustiste kaetust käibevaradega</a:t>
            </a:r>
          </a:p>
          <a:p>
            <a:pPr>
              <a:buAutoNum type="arabicPeriod"/>
            </a:pPr>
            <a:r>
              <a:rPr lang="et-EE" dirty="0" smtClean="0"/>
              <a:t>Käibevarade ülekaal lühiajalistest kohustistest annab lisareservi kahjumite katteks kui käibevarasid likvideeritakse (va sularaha)</a:t>
            </a:r>
          </a:p>
          <a:p>
            <a:pPr>
              <a:buAutoNum type="arabicPeriod"/>
            </a:pPr>
            <a:r>
              <a:rPr lang="et-EE" dirty="0" smtClean="0"/>
              <a:t>Likviidse raha ülekaal lühiajaliste kohustiste üle mõõdab ka riski</a:t>
            </a:r>
          </a:p>
          <a:p>
            <a:pPr>
              <a:buAutoNum type="arabicPeriod"/>
            </a:pPr>
            <a:endParaRPr lang="et-EE" dirty="0"/>
          </a:p>
        </p:txBody>
      </p:sp>
    </p:spTree>
    <p:extLst>
      <p:ext uri="{BB962C8B-B14F-4D97-AF65-F5344CB8AC3E}">
        <p14:creationId xmlns:p14="http://schemas.microsoft.com/office/powerpoint/2010/main" val="13917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5785"/>
            <a:ext cx="8596668" cy="5645577"/>
          </a:xfrm>
        </p:spPr>
        <p:txBody>
          <a:bodyPr>
            <a:normAutofit fontScale="92500" lnSpcReduction="10000"/>
          </a:bodyPr>
          <a:lstStyle/>
          <a:p>
            <a:pPr marL="0" indent="0">
              <a:buNone/>
            </a:pPr>
            <a:r>
              <a:rPr lang="et-EE" dirty="0" smtClean="0"/>
              <a:t>   marginaali (</a:t>
            </a:r>
            <a:r>
              <a:rPr lang="et-EE" dirty="0" err="1" smtClean="0"/>
              <a:t>margin</a:t>
            </a:r>
            <a:r>
              <a:rPr lang="et-EE" dirty="0" smtClean="0"/>
              <a:t> of </a:t>
            </a:r>
            <a:r>
              <a:rPr lang="et-EE" dirty="0" err="1" smtClean="0"/>
              <a:t>safety</a:t>
            </a:r>
            <a:r>
              <a:rPr lang="et-EE" dirty="0" smtClean="0"/>
              <a:t>) majandusliku ebakindluse ja juhuslike kahjumite suhtes, mis võib peatada raha sissevoolu ettevõttesse. Näitajal on ka mitmeid puudusi: iseloomustab vaid antud hetke olukorda, ei mõõda tulevast rahavoogu, ei iseloomusta raha sissetuleku vastavust väljaminekule. </a:t>
            </a:r>
          </a:p>
          <a:p>
            <a:pPr>
              <a:buFont typeface="Wingdings" panose="05000000000000000000" pitchFamily="2" charset="2"/>
              <a:buChar char="Ø"/>
            </a:pPr>
            <a:r>
              <a:rPr lang="et-EE" dirty="0" smtClean="0"/>
              <a:t>Lühiajalise võlgnevuse kattekordaja arvnäitajate hinnang:</a:t>
            </a:r>
          </a:p>
          <a:p>
            <a:pPr>
              <a:buFont typeface="Wingdings" panose="05000000000000000000" pitchFamily="2" charset="2"/>
              <a:buChar char="Ø"/>
            </a:pPr>
            <a:r>
              <a:rPr lang="et-EE" dirty="0" smtClean="0"/>
              <a:t>Suurem kui 1,6 –seis on hea</a:t>
            </a:r>
          </a:p>
          <a:p>
            <a:pPr>
              <a:buFont typeface="Wingdings" panose="05000000000000000000" pitchFamily="2" charset="2"/>
              <a:buChar char="Ø"/>
            </a:pPr>
            <a:r>
              <a:rPr lang="et-EE" dirty="0" smtClean="0"/>
              <a:t>1,2-1,59 – seis on rahuldav</a:t>
            </a:r>
          </a:p>
          <a:p>
            <a:pPr>
              <a:buFont typeface="Wingdings" panose="05000000000000000000" pitchFamily="2" charset="2"/>
              <a:buChar char="Ø"/>
            </a:pPr>
            <a:r>
              <a:rPr lang="et-EE" dirty="0" smtClean="0"/>
              <a:t>0,9-1,19 – seis on mitterahuldav</a:t>
            </a:r>
          </a:p>
          <a:p>
            <a:pPr>
              <a:buFont typeface="Wingdings" panose="05000000000000000000" pitchFamily="2" charset="2"/>
              <a:buChar char="Ø"/>
            </a:pPr>
            <a:r>
              <a:rPr lang="et-EE" dirty="0" smtClean="0"/>
              <a:t>Alla 0,9 – seis on nõrk</a:t>
            </a:r>
          </a:p>
          <a:p>
            <a:pPr>
              <a:buFont typeface="Wingdings" panose="05000000000000000000" pitchFamily="2" charset="2"/>
              <a:buChar char="Ø"/>
            </a:pPr>
            <a:endParaRPr lang="et-EE" dirty="0"/>
          </a:p>
          <a:p>
            <a:pPr>
              <a:buFont typeface="Wingdings" panose="05000000000000000000" pitchFamily="2" charset="2"/>
              <a:buChar char="Ø"/>
            </a:pPr>
            <a:r>
              <a:rPr lang="et-EE" dirty="0" smtClean="0"/>
              <a:t>Maksevõime paremaks näitajaks peetakse seda, mis ei võta arvesse vähemlikviidseid varusid. Näitaja on maksevõime e. likviidsus kordaja e. happetest (</a:t>
            </a:r>
            <a:r>
              <a:rPr lang="et-EE" dirty="0" err="1" smtClean="0"/>
              <a:t>acid</a:t>
            </a:r>
            <a:r>
              <a:rPr lang="et-EE" dirty="0" smtClean="0"/>
              <a:t> test) e. (</a:t>
            </a:r>
            <a:r>
              <a:rPr lang="et-EE" dirty="0" err="1" smtClean="0"/>
              <a:t>quick</a:t>
            </a:r>
            <a:r>
              <a:rPr lang="et-EE" dirty="0" smtClean="0"/>
              <a:t> </a:t>
            </a:r>
            <a:r>
              <a:rPr lang="et-EE" dirty="0" err="1" smtClean="0"/>
              <a:t>ratio</a:t>
            </a:r>
            <a:r>
              <a:rPr lang="et-EE" dirty="0" smtClean="0"/>
              <a:t>). </a:t>
            </a:r>
          </a:p>
          <a:p>
            <a:pPr marL="0" indent="0">
              <a:buNone/>
            </a:pPr>
            <a:r>
              <a:rPr lang="et-EE" dirty="0"/>
              <a:t> </a:t>
            </a:r>
            <a:r>
              <a:rPr lang="et-EE" dirty="0" smtClean="0"/>
              <a:t>    </a:t>
            </a:r>
            <a:r>
              <a:rPr lang="et-EE" b="1" dirty="0" smtClean="0"/>
              <a:t>Happetest</a:t>
            </a:r>
            <a:r>
              <a:rPr lang="et-EE" b="1" dirty="0" smtClean="0"/>
              <a:t>=(käibevarad-varud)/lühiajalised </a:t>
            </a:r>
            <a:r>
              <a:rPr lang="et-EE" b="1" dirty="0" smtClean="0"/>
              <a:t>kohustised          (1.3.)</a:t>
            </a:r>
          </a:p>
          <a:p>
            <a:pPr>
              <a:buFont typeface="Wingdings" panose="05000000000000000000" pitchFamily="2" charset="2"/>
              <a:buChar char="Ø"/>
            </a:pPr>
            <a:r>
              <a:rPr lang="et-EE" dirty="0" smtClean="0"/>
              <a:t>Happetesti arvnäitajate hinnang:</a:t>
            </a:r>
          </a:p>
          <a:p>
            <a:pPr>
              <a:buFont typeface="Wingdings" panose="05000000000000000000" pitchFamily="2" charset="2"/>
              <a:buChar char="Ø"/>
            </a:pPr>
            <a:r>
              <a:rPr lang="et-EE" dirty="0" smtClean="0"/>
              <a:t>Suurem kui 0,9 – seis on hea</a:t>
            </a:r>
          </a:p>
          <a:p>
            <a:pPr>
              <a:buFont typeface="Wingdings" panose="05000000000000000000" pitchFamily="2" charset="2"/>
              <a:buChar char="Ø"/>
            </a:pPr>
            <a:r>
              <a:rPr lang="et-EE" dirty="0" smtClean="0"/>
              <a:t>0,6-0,89 – seis on rahuldav</a:t>
            </a:r>
            <a:endParaRPr lang="et-EE" dirty="0"/>
          </a:p>
        </p:txBody>
      </p:sp>
    </p:spTree>
    <p:extLst>
      <p:ext uri="{BB962C8B-B14F-4D97-AF65-F5344CB8AC3E}">
        <p14:creationId xmlns:p14="http://schemas.microsoft.com/office/powerpoint/2010/main" val="1065885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8616"/>
            <a:ext cx="8596668" cy="5495452"/>
          </a:xfrm>
        </p:spPr>
        <p:txBody>
          <a:bodyPr>
            <a:normAutofit lnSpcReduction="10000"/>
          </a:bodyPr>
          <a:lstStyle/>
          <a:p>
            <a:r>
              <a:rPr lang="et-EE" dirty="0" smtClean="0"/>
              <a:t>0,3-0,59 – seis on mitterahuldav</a:t>
            </a:r>
          </a:p>
          <a:p>
            <a:r>
              <a:rPr lang="et-EE" dirty="0" smtClean="0"/>
              <a:t>Alla 0,3 – seis on nõrk</a:t>
            </a:r>
          </a:p>
          <a:p>
            <a:endParaRPr lang="et-EE" dirty="0"/>
          </a:p>
          <a:p>
            <a:r>
              <a:rPr lang="et-EE" dirty="0" smtClean="0"/>
              <a:t>Maksevalmiduse kordaja (</a:t>
            </a:r>
            <a:r>
              <a:rPr lang="et-EE" dirty="0" err="1" smtClean="0"/>
              <a:t>cash</a:t>
            </a:r>
            <a:r>
              <a:rPr lang="et-EE" dirty="0" smtClean="0"/>
              <a:t> </a:t>
            </a:r>
            <a:r>
              <a:rPr lang="et-EE" dirty="0" err="1" smtClean="0"/>
              <a:t>ratio</a:t>
            </a:r>
            <a:r>
              <a:rPr lang="et-EE" dirty="0" smtClean="0"/>
              <a:t>) iseloomustab seda, millise osa lühiajalistest kohustustest suudab ettevõte koheselt tasuda. Näitajat peetakse heaks tasemel 0,1-0,2.</a:t>
            </a:r>
          </a:p>
          <a:p>
            <a:pPr marL="0" indent="0">
              <a:buNone/>
            </a:pPr>
            <a:r>
              <a:rPr lang="et-EE" dirty="0"/>
              <a:t> </a:t>
            </a:r>
            <a:r>
              <a:rPr lang="et-EE" dirty="0" smtClean="0"/>
              <a:t>    </a:t>
            </a:r>
            <a:r>
              <a:rPr lang="et-EE" b="1" dirty="0" smtClean="0"/>
              <a:t>Maksevalmiduse kordaja</a:t>
            </a:r>
            <a:r>
              <a:rPr lang="et-EE" b="1" dirty="0" smtClean="0"/>
              <a:t>=(</a:t>
            </a:r>
            <a:r>
              <a:rPr lang="et-EE" b="1" dirty="0" err="1" smtClean="0"/>
              <a:t>raha+väärtpaberid</a:t>
            </a:r>
            <a:r>
              <a:rPr lang="et-EE" b="1" dirty="0" smtClean="0"/>
              <a:t>)/lühiajalised </a:t>
            </a:r>
            <a:r>
              <a:rPr lang="et-EE" b="1" dirty="0" smtClean="0"/>
              <a:t>kohustised  (1.4.)</a:t>
            </a:r>
          </a:p>
          <a:p>
            <a:pPr marL="0" indent="0">
              <a:buNone/>
            </a:pPr>
            <a:r>
              <a:rPr lang="et-EE" b="1" dirty="0"/>
              <a:t> </a:t>
            </a:r>
            <a:r>
              <a:rPr lang="et-EE" b="1" dirty="0" smtClean="0"/>
              <a:t>   </a:t>
            </a:r>
            <a:r>
              <a:rPr lang="et-EE" b="1" dirty="0" smtClean="0">
                <a:solidFill>
                  <a:srgbClr val="FF0000"/>
                </a:solidFill>
              </a:rPr>
              <a:t>Praktiline näitülesanne (</a:t>
            </a:r>
            <a:r>
              <a:rPr lang="et-EE" b="1" dirty="0" err="1" smtClean="0">
                <a:solidFill>
                  <a:srgbClr val="FF0000"/>
                </a:solidFill>
              </a:rPr>
              <a:t>Ül</a:t>
            </a:r>
            <a:r>
              <a:rPr lang="et-EE" b="1" dirty="0" smtClean="0">
                <a:solidFill>
                  <a:srgbClr val="FF0000"/>
                </a:solidFill>
              </a:rPr>
              <a:t>. 1 lehelt).  </a:t>
            </a:r>
          </a:p>
          <a:p>
            <a:pPr marL="0" indent="0">
              <a:buNone/>
            </a:pPr>
            <a:r>
              <a:rPr lang="et-EE" b="1" dirty="0" err="1" smtClean="0">
                <a:solidFill>
                  <a:schemeClr val="tx1"/>
                </a:solidFill>
              </a:rPr>
              <a:t>As</a:t>
            </a:r>
            <a:r>
              <a:rPr lang="et-EE" b="1" dirty="0" smtClean="0">
                <a:solidFill>
                  <a:schemeClr val="tx1"/>
                </a:solidFill>
              </a:rPr>
              <a:t> X bilansi andmed (tuh. EUR):</a:t>
            </a:r>
          </a:p>
          <a:p>
            <a:pPr marL="0" indent="0">
              <a:buNone/>
            </a:pPr>
            <a:r>
              <a:rPr lang="et-EE" b="1" dirty="0" smtClean="0">
                <a:solidFill>
                  <a:schemeClr val="tx1"/>
                </a:solidFill>
              </a:rPr>
              <a:t>Raha                         15 000                             Valmistoodang laos    40 000</a:t>
            </a:r>
          </a:p>
          <a:p>
            <a:pPr marL="0" indent="0">
              <a:buNone/>
            </a:pPr>
            <a:r>
              <a:rPr lang="et-EE" b="1" dirty="0" smtClean="0">
                <a:solidFill>
                  <a:schemeClr val="tx1"/>
                </a:solidFill>
              </a:rPr>
              <a:t>Ostjate ettemaksed    8 000                             Aktsiakapital              28 000 </a:t>
            </a:r>
          </a:p>
          <a:p>
            <a:pPr marL="0" indent="0">
              <a:buNone/>
            </a:pPr>
            <a:r>
              <a:rPr lang="et-EE" b="1" dirty="0" smtClean="0">
                <a:solidFill>
                  <a:schemeClr val="tx1"/>
                </a:solidFill>
              </a:rPr>
              <a:t>Võlad tarnijale          21 000                             Põhivara                    42 000 </a:t>
            </a:r>
          </a:p>
          <a:p>
            <a:pPr marL="0" indent="0">
              <a:buNone/>
            </a:pPr>
            <a:r>
              <a:rPr lang="et-EE" b="1" dirty="0" smtClean="0">
                <a:solidFill>
                  <a:schemeClr val="tx1"/>
                </a:solidFill>
              </a:rPr>
              <a:t>Lühiajaline laen          1 500</a:t>
            </a:r>
          </a:p>
          <a:p>
            <a:pPr marL="0" indent="0">
              <a:buNone/>
            </a:pPr>
            <a:r>
              <a:rPr lang="et-EE" b="1" dirty="0" smtClean="0">
                <a:solidFill>
                  <a:schemeClr val="tx1"/>
                </a:solidFill>
              </a:rPr>
              <a:t>Nõuded ostjatele            200 </a:t>
            </a:r>
          </a:p>
        </p:txBody>
      </p:sp>
    </p:spTree>
    <p:extLst>
      <p:ext uri="{BB962C8B-B14F-4D97-AF65-F5344CB8AC3E}">
        <p14:creationId xmlns:p14="http://schemas.microsoft.com/office/powerpoint/2010/main" val="403950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lstStyle/>
          <a:p>
            <a:r>
              <a:rPr lang="et-EE" dirty="0" smtClean="0"/>
              <a:t>Leida likviidsuskordaja, kas see on kõrge või pigem madal (lahenduskäik!)?</a:t>
            </a:r>
          </a:p>
          <a:p>
            <a:r>
              <a:rPr lang="et-EE" dirty="0" smtClean="0"/>
              <a:t>Milline majandustehing parandaks likviidsuskordajat:</a:t>
            </a:r>
          </a:p>
          <a:p>
            <a:pPr marL="0" indent="0">
              <a:buNone/>
            </a:pPr>
            <a:r>
              <a:rPr lang="et-EE" dirty="0"/>
              <a:t> </a:t>
            </a:r>
            <a:r>
              <a:rPr lang="et-EE" dirty="0" smtClean="0"/>
              <a:t>    a) lühiajalise laenu ära maksmine</a:t>
            </a:r>
          </a:p>
          <a:p>
            <a:pPr marL="0" indent="0">
              <a:buNone/>
            </a:pPr>
            <a:r>
              <a:rPr lang="et-EE" dirty="0"/>
              <a:t> </a:t>
            </a:r>
            <a:r>
              <a:rPr lang="et-EE" dirty="0" smtClean="0"/>
              <a:t>    b) lühiajalise laenu juurde võtmine- 5 000 eurot</a:t>
            </a:r>
          </a:p>
          <a:p>
            <a:pPr marL="0" indent="0">
              <a:buNone/>
            </a:pPr>
            <a:r>
              <a:rPr lang="et-EE" dirty="0"/>
              <a:t> </a:t>
            </a:r>
            <a:r>
              <a:rPr lang="et-EE" dirty="0" smtClean="0"/>
              <a:t>    c) sularaha eest põhivara soetus </a:t>
            </a:r>
          </a:p>
          <a:p>
            <a:pPr marL="0" indent="0">
              <a:buNone/>
            </a:pPr>
            <a:endParaRPr lang="et-EE" dirty="0"/>
          </a:p>
          <a:p>
            <a:pPr marL="0" indent="0">
              <a:buNone/>
            </a:pPr>
            <a:endParaRPr lang="et-EE" dirty="0" smtClean="0"/>
          </a:p>
          <a:p>
            <a:pPr lvl="0">
              <a:buClr>
                <a:srgbClr val="90C226"/>
              </a:buClr>
              <a:buFont typeface="Wingdings" panose="05000000000000000000" pitchFamily="2" charset="2"/>
              <a:buChar char="Ø"/>
            </a:pPr>
            <a:r>
              <a:rPr lang="et-EE" b="1" u="sng" dirty="0">
                <a:solidFill>
                  <a:prstClr val="black"/>
                </a:solidFill>
              </a:rPr>
              <a:t>2. Efektiivsuse e. toimimise suhtarvud </a:t>
            </a:r>
            <a:r>
              <a:rPr lang="et-EE" dirty="0">
                <a:solidFill>
                  <a:prstClr val="black"/>
                </a:solidFill>
              </a:rPr>
              <a:t>iseloomustavad varade kasutamise </a:t>
            </a:r>
          </a:p>
          <a:p>
            <a:pPr marL="0" lvl="0" indent="0">
              <a:buClr>
                <a:srgbClr val="90C226"/>
              </a:buClr>
              <a:buNone/>
            </a:pPr>
            <a:r>
              <a:rPr lang="et-EE" dirty="0">
                <a:solidFill>
                  <a:prstClr val="black"/>
                </a:solidFill>
              </a:rPr>
              <a:t>efektiivsust müügitulu genereerimisel. Selle rühma olulised suhtarvud on vastavad </a:t>
            </a:r>
            <a:r>
              <a:rPr lang="et-EE" dirty="0" smtClean="0">
                <a:solidFill>
                  <a:prstClr val="black"/>
                </a:solidFill>
              </a:rPr>
              <a:t>käibekordajad (-sagedused) </a:t>
            </a:r>
            <a:r>
              <a:rPr lang="et-EE" dirty="0">
                <a:solidFill>
                  <a:prstClr val="black"/>
                </a:solidFill>
              </a:rPr>
              <a:t>ja   käibevälted. Vastava käibevälte leidmiseks tuleb aastane keskmine päevade arv (365) jagada vastava käibekordajaga.</a:t>
            </a:r>
          </a:p>
          <a:p>
            <a:pPr marL="0" lvl="0" indent="0">
              <a:buClr>
                <a:srgbClr val="90C226"/>
              </a:buClr>
              <a:buNone/>
            </a:pPr>
            <a:r>
              <a:rPr lang="et-EE" b="1" dirty="0">
                <a:solidFill>
                  <a:prstClr val="black"/>
                </a:solidFill>
              </a:rPr>
              <a:t>Käibevälde= 365/käibekordaja   (2.1.)</a:t>
            </a:r>
          </a:p>
          <a:p>
            <a:pPr lvl="0">
              <a:buClr>
                <a:srgbClr val="90C226"/>
              </a:buClr>
            </a:pPr>
            <a:endParaRPr lang="et-EE" dirty="0">
              <a:solidFill>
                <a:prstClr val="black">
                  <a:lumMod val="75000"/>
                  <a:lumOff val="25000"/>
                </a:prstClr>
              </a:solidFill>
            </a:endParaRPr>
          </a:p>
          <a:p>
            <a:pPr marL="0" indent="0">
              <a:buNone/>
            </a:pPr>
            <a:endParaRPr lang="et-EE" dirty="0"/>
          </a:p>
        </p:txBody>
      </p:sp>
    </p:spTree>
    <p:extLst>
      <p:ext uri="{BB962C8B-B14F-4D97-AF65-F5344CB8AC3E}">
        <p14:creationId xmlns:p14="http://schemas.microsoft.com/office/powerpoint/2010/main" val="945683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868536"/>
          </a:xfrm>
        </p:spPr>
        <p:txBody>
          <a:bodyPr>
            <a:normAutofit lnSpcReduction="10000"/>
          </a:bodyPr>
          <a:lstStyle/>
          <a:p>
            <a:r>
              <a:rPr lang="et-EE" dirty="0" smtClean="0"/>
              <a:t>Vastava käibekordaja arvutamisel saab kasutada, sõltuvalt kumba kasumiaruande skeemi kasutatakse, kas müügitulu (</a:t>
            </a:r>
            <a:r>
              <a:rPr lang="et-EE" dirty="0" err="1" smtClean="0"/>
              <a:t>sales</a:t>
            </a:r>
            <a:r>
              <a:rPr lang="et-EE" dirty="0" smtClean="0"/>
              <a:t> </a:t>
            </a:r>
            <a:r>
              <a:rPr lang="et-EE" dirty="0" err="1" smtClean="0"/>
              <a:t>turover</a:t>
            </a:r>
            <a:r>
              <a:rPr lang="et-EE" dirty="0" smtClean="0"/>
              <a:t>)-skeem 1 või müüdud toodete kulu (</a:t>
            </a:r>
            <a:r>
              <a:rPr lang="et-EE" dirty="0" err="1" smtClean="0"/>
              <a:t>cost</a:t>
            </a:r>
            <a:r>
              <a:rPr lang="et-EE" dirty="0" smtClean="0"/>
              <a:t> of </a:t>
            </a:r>
            <a:r>
              <a:rPr lang="et-EE" dirty="0" err="1" smtClean="0"/>
              <a:t>sales</a:t>
            </a:r>
            <a:r>
              <a:rPr lang="et-EE" dirty="0" smtClean="0"/>
              <a:t>)-skeem 2 näitajat.</a:t>
            </a:r>
          </a:p>
          <a:p>
            <a:r>
              <a:rPr lang="et-EE" b="1" dirty="0" smtClean="0"/>
              <a:t>Varude käibekordaja </a:t>
            </a:r>
            <a:r>
              <a:rPr lang="et-EE" dirty="0" smtClean="0"/>
              <a:t>(</a:t>
            </a:r>
            <a:r>
              <a:rPr lang="et-EE" dirty="0" err="1" smtClean="0"/>
              <a:t>inventory</a:t>
            </a:r>
            <a:r>
              <a:rPr lang="et-EE" dirty="0" smtClean="0"/>
              <a:t> </a:t>
            </a:r>
            <a:r>
              <a:rPr lang="et-EE" dirty="0" err="1" smtClean="0"/>
              <a:t>turnover</a:t>
            </a:r>
            <a:r>
              <a:rPr lang="et-EE" dirty="0" smtClean="0"/>
              <a:t>) võimaldab hinnata , kui mitu eurot müügikäivet tootis iga varudesse investeeritud euro. Näitaja kõrge arvväärtus viitab reeglina varude efektiivsele kasutamisele. Madal tase iseloomustab liigseid varusid või probleeme nende realiseerimisel ja kreeditorid näevad selles likviidsusriski suurenemise tegurit. Valem (2.2.) annab küll täpsema tulemuse, kuid (2.3.) tagab erinevate ettevõtete parema võrreldavuse. Heaks loetakse käibekordaja väärtust 6,0.</a:t>
            </a:r>
          </a:p>
          <a:p>
            <a:pPr marL="0" indent="0">
              <a:buNone/>
            </a:pPr>
            <a:r>
              <a:rPr lang="et-EE" b="1" dirty="0" smtClean="0"/>
              <a:t>     Varude käibekordaja= müüdud toodete kulu/keskmine varu   (2.2.).</a:t>
            </a:r>
          </a:p>
          <a:p>
            <a:pPr marL="0" indent="0">
              <a:buNone/>
            </a:pPr>
            <a:r>
              <a:rPr lang="et-EE" b="1" dirty="0"/>
              <a:t> </a:t>
            </a:r>
            <a:r>
              <a:rPr lang="et-EE" b="1" dirty="0" smtClean="0"/>
              <a:t>    Varude käibekordaja= müügitulu/keskmised varud                  (2.3.).</a:t>
            </a:r>
          </a:p>
          <a:p>
            <a:pPr>
              <a:buFont typeface="Wingdings" panose="05000000000000000000" pitchFamily="2" charset="2"/>
              <a:buChar char="Ø"/>
            </a:pPr>
            <a:r>
              <a:rPr lang="et-EE" b="1" dirty="0" smtClean="0"/>
              <a:t>Varude käibevälde </a:t>
            </a:r>
            <a:r>
              <a:rPr lang="et-EE" dirty="0" smtClean="0"/>
              <a:t>(</a:t>
            </a:r>
            <a:r>
              <a:rPr lang="et-EE" dirty="0" err="1" smtClean="0"/>
              <a:t>average</a:t>
            </a:r>
            <a:r>
              <a:rPr lang="et-EE" dirty="0" smtClean="0"/>
              <a:t> </a:t>
            </a:r>
            <a:r>
              <a:rPr lang="et-EE" dirty="0" err="1" smtClean="0"/>
              <a:t>days</a:t>
            </a:r>
            <a:r>
              <a:rPr lang="et-EE" dirty="0" smtClean="0"/>
              <a:t> </a:t>
            </a:r>
            <a:r>
              <a:rPr lang="et-EE" dirty="0" err="1" smtClean="0"/>
              <a:t>to</a:t>
            </a:r>
            <a:r>
              <a:rPr lang="et-EE" dirty="0" smtClean="0"/>
              <a:t> sell </a:t>
            </a:r>
            <a:r>
              <a:rPr lang="et-EE" dirty="0" err="1" smtClean="0"/>
              <a:t>the</a:t>
            </a:r>
            <a:r>
              <a:rPr lang="et-EE" dirty="0" smtClean="0"/>
              <a:t> </a:t>
            </a:r>
            <a:r>
              <a:rPr lang="et-EE" dirty="0" err="1" smtClean="0"/>
              <a:t>inventory</a:t>
            </a:r>
            <a:r>
              <a:rPr lang="et-EE" dirty="0" smtClean="0"/>
              <a:t>) näitab kui kiiresti saab varud rahaks muuta. Lühike käibevälde on hea, sest:</a:t>
            </a:r>
          </a:p>
          <a:p>
            <a:pPr marL="0" indent="0">
              <a:buNone/>
            </a:pPr>
            <a:r>
              <a:rPr lang="et-EE" dirty="0"/>
              <a:t> </a:t>
            </a:r>
            <a:r>
              <a:rPr lang="et-EE" dirty="0" smtClean="0"/>
              <a:t>    väike laovaru tagab lühikesed ühikukulud (üür, kindlustus jm)</a:t>
            </a:r>
          </a:p>
          <a:p>
            <a:pPr marL="0" indent="0">
              <a:buNone/>
            </a:pPr>
            <a:r>
              <a:rPr lang="et-EE" dirty="0"/>
              <a:t> </a:t>
            </a:r>
            <a:r>
              <a:rPr lang="et-EE" dirty="0" smtClean="0"/>
              <a:t>    varude all olev raha hulk on väiksem</a:t>
            </a:r>
          </a:p>
          <a:p>
            <a:pPr marL="0" indent="0">
              <a:buNone/>
            </a:pPr>
            <a:r>
              <a:rPr lang="et-EE" dirty="0"/>
              <a:t> </a:t>
            </a:r>
            <a:r>
              <a:rPr lang="et-EE" dirty="0" smtClean="0"/>
              <a:t>    aeguvad, hooaja ja riknevad kaubad ei jää lattu seisma</a:t>
            </a:r>
          </a:p>
          <a:p>
            <a:pPr marL="0" indent="0">
              <a:buNone/>
            </a:pPr>
            <a:r>
              <a:rPr lang="et-EE" b="1" dirty="0" smtClean="0"/>
              <a:t>     Varude käibevälde= 365/varude käibekordaja                            (2.4.)</a:t>
            </a:r>
            <a:endParaRPr lang="et-EE" b="1" dirty="0"/>
          </a:p>
        </p:txBody>
      </p:sp>
    </p:spTree>
    <p:extLst>
      <p:ext uri="{BB962C8B-B14F-4D97-AF65-F5344CB8AC3E}">
        <p14:creationId xmlns:p14="http://schemas.microsoft.com/office/powerpoint/2010/main" val="292650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1319"/>
            <a:ext cx="8596668" cy="5550043"/>
          </a:xfrm>
        </p:spPr>
        <p:txBody>
          <a:bodyPr>
            <a:normAutofit lnSpcReduction="10000"/>
          </a:bodyPr>
          <a:lstStyle/>
          <a:p>
            <a:r>
              <a:rPr lang="et-EE" b="1" dirty="0" smtClean="0"/>
              <a:t>Varade käibekordaja </a:t>
            </a:r>
            <a:r>
              <a:rPr lang="et-EE" dirty="0" smtClean="0"/>
              <a:t>(</a:t>
            </a:r>
            <a:r>
              <a:rPr lang="et-EE" dirty="0" err="1" smtClean="0"/>
              <a:t>assets</a:t>
            </a:r>
            <a:r>
              <a:rPr lang="et-EE" dirty="0" smtClean="0"/>
              <a:t> </a:t>
            </a:r>
            <a:r>
              <a:rPr lang="et-EE" dirty="0" err="1" smtClean="0"/>
              <a:t>turnover</a:t>
            </a:r>
            <a:r>
              <a:rPr lang="et-EE" dirty="0" smtClean="0"/>
              <a:t>) näitab, kui efektiivselt varasid kasutatakse ning mida kõrgem see on, seda parem on varade kasutus. Näitaja iseloomustab seda, mitu müügitulu eurot tuleb ühe varasse investeeritud euro kohta.</a:t>
            </a:r>
          </a:p>
          <a:p>
            <a:pPr marL="0" indent="0">
              <a:buNone/>
            </a:pPr>
            <a:r>
              <a:rPr lang="et-EE" b="1" dirty="0"/>
              <a:t> </a:t>
            </a:r>
            <a:r>
              <a:rPr lang="et-EE" b="1" dirty="0" smtClean="0"/>
              <a:t>    Varade käibekordaja= müügitulu/keskmine vara                      (2.5.).   </a:t>
            </a:r>
          </a:p>
          <a:p>
            <a:pPr marL="0" indent="0">
              <a:buNone/>
            </a:pPr>
            <a:r>
              <a:rPr lang="et-EE" b="1" dirty="0"/>
              <a:t> </a:t>
            </a:r>
            <a:r>
              <a:rPr lang="et-EE" b="1" dirty="0" smtClean="0"/>
              <a:t>    Varade käibevälde= 365/varade käibekordaja                          (2.6.). </a:t>
            </a:r>
          </a:p>
          <a:p>
            <a:pPr>
              <a:buFont typeface="Wingdings" panose="05000000000000000000" pitchFamily="2" charset="2"/>
              <a:buChar char="Ø"/>
            </a:pPr>
            <a:r>
              <a:rPr lang="et-EE" b="1" dirty="0" smtClean="0"/>
              <a:t>Põhivarade käibekordaja (käibesiduvuse) (</a:t>
            </a:r>
            <a:r>
              <a:rPr lang="et-EE" b="1" dirty="0" err="1" smtClean="0"/>
              <a:t>fixed</a:t>
            </a:r>
            <a:r>
              <a:rPr lang="et-EE" b="1" dirty="0" smtClean="0"/>
              <a:t> </a:t>
            </a:r>
            <a:r>
              <a:rPr lang="et-EE" b="1" dirty="0" err="1" smtClean="0"/>
              <a:t>assets</a:t>
            </a:r>
            <a:r>
              <a:rPr lang="et-EE" b="1" dirty="0" smtClean="0"/>
              <a:t> </a:t>
            </a:r>
            <a:r>
              <a:rPr lang="et-EE" b="1" dirty="0" err="1" smtClean="0"/>
              <a:t>turnover</a:t>
            </a:r>
            <a:r>
              <a:rPr lang="et-EE" b="1" dirty="0" smtClean="0"/>
              <a:t>) ja käibevälte  </a:t>
            </a:r>
            <a:r>
              <a:rPr lang="et-EE" dirty="0" smtClean="0"/>
              <a:t>arvutuspõhimõte on analoogne eelnevate varade arvestusele ning ka interpreteerimise põhimõtted on sarnased. Kuna põhivarade maksumus on suur, siis tuleb kaaluda kaalutud keskmise näitaja kasutamist.   </a:t>
            </a:r>
          </a:p>
          <a:p>
            <a:pPr>
              <a:buFont typeface="Wingdings" panose="05000000000000000000" pitchFamily="2" charset="2"/>
              <a:buChar char="Ø"/>
            </a:pPr>
            <a:r>
              <a:rPr lang="et-EE" b="1" dirty="0" smtClean="0"/>
              <a:t>Lühiajalise (debitoorse) võlgnevuse käibekordaja e. raha keskmine laekumissagedus </a:t>
            </a:r>
            <a:r>
              <a:rPr lang="et-EE" dirty="0" smtClean="0"/>
              <a:t>(</a:t>
            </a:r>
            <a:r>
              <a:rPr lang="et-EE" dirty="0" err="1" smtClean="0"/>
              <a:t>receivables</a:t>
            </a:r>
            <a:r>
              <a:rPr lang="et-EE" dirty="0" smtClean="0"/>
              <a:t> </a:t>
            </a:r>
            <a:r>
              <a:rPr lang="et-EE" dirty="0" err="1" smtClean="0"/>
              <a:t>turnover</a:t>
            </a:r>
            <a:r>
              <a:rPr lang="et-EE" dirty="0" smtClean="0"/>
              <a:t>) näitab, kui suure osa ettevõtte aasta netokäibest moodustab debitoorne võlgnevus e. </a:t>
            </a:r>
            <a:r>
              <a:rPr lang="et-EE" dirty="0"/>
              <a:t>m</a:t>
            </a:r>
            <a:r>
              <a:rPr lang="et-EE" dirty="0" smtClean="0"/>
              <a:t>itu korda toimub aruandeperioodil debitoorse võlgnevuse tasumine. Eelneva näitaja abil saab tuletada ka </a:t>
            </a:r>
            <a:r>
              <a:rPr lang="et-EE" b="1" dirty="0" smtClean="0"/>
              <a:t>raha keskmise laekumisperioodi </a:t>
            </a:r>
            <a:r>
              <a:rPr lang="et-EE" dirty="0" smtClean="0"/>
              <a:t>(</a:t>
            </a:r>
            <a:r>
              <a:rPr lang="et-EE" dirty="0" err="1" smtClean="0"/>
              <a:t>receivables</a:t>
            </a:r>
            <a:r>
              <a:rPr lang="et-EE" dirty="0" smtClean="0"/>
              <a:t> </a:t>
            </a:r>
            <a:r>
              <a:rPr lang="et-EE" dirty="0" err="1" smtClean="0"/>
              <a:t>conversion</a:t>
            </a:r>
            <a:r>
              <a:rPr lang="et-EE" dirty="0" smtClean="0"/>
              <a:t> periood, </a:t>
            </a:r>
            <a:r>
              <a:rPr lang="et-EE" dirty="0" err="1" smtClean="0"/>
              <a:t>average</a:t>
            </a:r>
            <a:r>
              <a:rPr lang="et-EE" dirty="0" smtClean="0"/>
              <a:t> </a:t>
            </a:r>
            <a:r>
              <a:rPr lang="et-EE" dirty="0" err="1" smtClean="0"/>
              <a:t>collection</a:t>
            </a:r>
            <a:r>
              <a:rPr lang="et-EE" dirty="0" smtClean="0"/>
              <a:t> </a:t>
            </a:r>
            <a:r>
              <a:rPr lang="et-EE" dirty="0" err="1" smtClean="0"/>
              <a:t>ratio</a:t>
            </a:r>
            <a:r>
              <a:rPr lang="et-EE" dirty="0" smtClean="0"/>
              <a:t>, </a:t>
            </a:r>
            <a:r>
              <a:rPr lang="et-EE" dirty="0" err="1" smtClean="0"/>
              <a:t>days</a:t>
            </a:r>
            <a:r>
              <a:rPr lang="et-EE" dirty="0" smtClean="0"/>
              <a:t> </a:t>
            </a:r>
            <a:r>
              <a:rPr lang="et-EE" dirty="0" err="1" smtClean="0"/>
              <a:t>sales</a:t>
            </a:r>
            <a:r>
              <a:rPr lang="et-EE" dirty="0" smtClean="0"/>
              <a:t> </a:t>
            </a:r>
            <a:r>
              <a:rPr lang="et-EE" dirty="0" err="1" smtClean="0"/>
              <a:t>outstanding</a:t>
            </a:r>
            <a:r>
              <a:rPr lang="et-EE" dirty="0" smtClean="0"/>
              <a:t>).   </a:t>
            </a:r>
          </a:p>
          <a:p>
            <a:pPr marL="0" indent="0">
              <a:buNone/>
            </a:pPr>
            <a:r>
              <a:rPr lang="et-EE" b="1" dirty="0"/>
              <a:t> </a:t>
            </a:r>
            <a:r>
              <a:rPr lang="et-EE" b="1" dirty="0" smtClean="0"/>
              <a:t>   Debitoorse võlgnevuse käibekordaja=müügitulu/debitoorne võlgnevus  </a:t>
            </a:r>
          </a:p>
          <a:p>
            <a:pPr marL="0" indent="0">
              <a:buNone/>
            </a:pPr>
            <a:r>
              <a:rPr lang="et-EE" b="1" dirty="0" smtClean="0"/>
              <a:t>                                                                                              (keskm) (2.7.)     </a:t>
            </a:r>
            <a:endParaRPr lang="et-EE" b="1" dirty="0"/>
          </a:p>
        </p:txBody>
      </p:sp>
    </p:spTree>
    <p:extLst>
      <p:ext uri="{BB962C8B-B14F-4D97-AF65-F5344CB8AC3E}">
        <p14:creationId xmlns:p14="http://schemas.microsoft.com/office/powerpoint/2010/main" val="202321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54843"/>
            <a:ext cx="8596668" cy="5686520"/>
          </a:xfrm>
        </p:spPr>
        <p:txBody>
          <a:bodyPr/>
          <a:lstStyle/>
          <a:p>
            <a:pPr marL="0" indent="0">
              <a:buNone/>
            </a:pPr>
            <a:r>
              <a:rPr lang="et-EE" b="1" dirty="0" smtClean="0"/>
              <a:t>     Keskmine laekumisperiood= 365/debitoorse </a:t>
            </a:r>
            <a:r>
              <a:rPr lang="et-EE" b="1" dirty="0" err="1" smtClean="0"/>
              <a:t>võlgn</a:t>
            </a:r>
            <a:r>
              <a:rPr lang="et-EE" b="1" dirty="0" smtClean="0"/>
              <a:t>. käibekordaja      (2.8.)</a:t>
            </a:r>
          </a:p>
          <a:p>
            <a:pPr marL="0" indent="0">
              <a:buNone/>
            </a:pPr>
            <a:r>
              <a:rPr lang="et-EE" b="1" dirty="0"/>
              <a:t> </a:t>
            </a:r>
            <a:r>
              <a:rPr lang="et-EE" b="1" dirty="0" smtClean="0"/>
              <a:t>    </a:t>
            </a:r>
            <a:r>
              <a:rPr lang="et-EE" dirty="0" smtClean="0"/>
              <a:t>Mida lühem on debitoorse võlgnevuse (</a:t>
            </a:r>
            <a:r>
              <a:rPr lang="et-EE" dirty="0" err="1" smtClean="0"/>
              <a:t>average</a:t>
            </a:r>
            <a:r>
              <a:rPr lang="et-EE" dirty="0" smtClean="0"/>
              <a:t> </a:t>
            </a:r>
            <a:r>
              <a:rPr lang="et-EE" dirty="0" err="1" smtClean="0"/>
              <a:t>collection</a:t>
            </a:r>
            <a:r>
              <a:rPr lang="et-EE" dirty="0" smtClean="0"/>
              <a:t> periood) laekumisperiood (käibevälde), seda kiiremini saab ettevõte oma raha ostjatelt kätte. Analüüsi üheks kriteeriumiks on ostjatele antav tasumise periood. </a:t>
            </a:r>
          </a:p>
          <a:p>
            <a:pPr>
              <a:buFont typeface="Wingdings" panose="05000000000000000000" pitchFamily="2" charset="2"/>
              <a:buChar char="Ø"/>
            </a:pPr>
            <a:r>
              <a:rPr lang="et-EE" b="1" dirty="0" smtClean="0"/>
              <a:t>Kreditoorse võlgnevuse käibekordaja </a:t>
            </a:r>
            <a:r>
              <a:rPr lang="et-EE" dirty="0" smtClean="0"/>
              <a:t>(</a:t>
            </a:r>
            <a:r>
              <a:rPr lang="et-EE" dirty="0" err="1" smtClean="0"/>
              <a:t>creditor</a:t>
            </a:r>
            <a:r>
              <a:rPr lang="et-EE" dirty="0" smtClean="0"/>
              <a:t> </a:t>
            </a:r>
            <a:r>
              <a:rPr lang="et-EE" dirty="0" err="1" smtClean="0"/>
              <a:t>turnover</a:t>
            </a:r>
            <a:r>
              <a:rPr lang="et-EE" dirty="0" smtClean="0"/>
              <a:t> </a:t>
            </a:r>
            <a:r>
              <a:rPr lang="et-EE" dirty="0" err="1" smtClean="0"/>
              <a:t>ratio</a:t>
            </a:r>
            <a:r>
              <a:rPr lang="et-EE" dirty="0" smtClean="0"/>
              <a:t>, </a:t>
            </a:r>
            <a:r>
              <a:rPr lang="et-EE" dirty="0" err="1" smtClean="0"/>
              <a:t>days</a:t>
            </a:r>
            <a:r>
              <a:rPr lang="et-EE" dirty="0" smtClean="0"/>
              <a:t> </a:t>
            </a:r>
            <a:r>
              <a:rPr lang="et-EE" dirty="0" err="1" smtClean="0"/>
              <a:t>payable</a:t>
            </a:r>
            <a:r>
              <a:rPr lang="et-EE" dirty="0" smtClean="0"/>
              <a:t> </a:t>
            </a:r>
            <a:r>
              <a:rPr lang="et-EE" dirty="0" err="1" smtClean="0"/>
              <a:t>outstanding</a:t>
            </a:r>
            <a:r>
              <a:rPr lang="et-EE" dirty="0" smtClean="0"/>
              <a:t>) näitab mitu korda perioodis toimub kreditoorse võlgnevuse tasumine. </a:t>
            </a:r>
            <a:r>
              <a:rPr lang="et-EE" b="1" dirty="0" smtClean="0"/>
              <a:t>Kreditoorse võlgnevuse käibevälde </a:t>
            </a:r>
            <a:r>
              <a:rPr lang="et-EE" dirty="0" smtClean="0"/>
              <a:t>(</a:t>
            </a:r>
            <a:r>
              <a:rPr lang="et-EE" dirty="0" err="1" smtClean="0"/>
              <a:t>days</a:t>
            </a:r>
            <a:r>
              <a:rPr lang="et-EE" dirty="0" smtClean="0"/>
              <a:t> </a:t>
            </a:r>
            <a:r>
              <a:rPr lang="et-EE" dirty="0" err="1" smtClean="0"/>
              <a:t>accounts</a:t>
            </a:r>
            <a:r>
              <a:rPr lang="et-EE" dirty="0" smtClean="0"/>
              <a:t> </a:t>
            </a:r>
            <a:r>
              <a:rPr lang="et-EE" dirty="0" err="1" smtClean="0"/>
              <a:t>payable</a:t>
            </a:r>
            <a:r>
              <a:rPr lang="et-EE" dirty="0" smtClean="0"/>
              <a:t> </a:t>
            </a:r>
            <a:r>
              <a:rPr lang="et-EE" dirty="0" err="1" smtClean="0"/>
              <a:t>outstanding</a:t>
            </a:r>
            <a:r>
              <a:rPr lang="et-EE" dirty="0" smtClean="0"/>
              <a:t>, </a:t>
            </a:r>
            <a:r>
              <a:rPr lang="et-EE" dirty="0" err="1" smtClean="0"/>
              <a:t>creditor</a:t>
            </a:r>
            <a:r>
              <a:rPr lang="et-EE" dirty="0" smtClean="0"/>
              <a:t> </a:t>
            </a:r>
            <a:r>
              <a:rPr lang="et-EE" dirty="0" err="1" smtClean="0"/>
              <a:t>days</a:t>
            </a:r>
            <a:r>
              <a:rPr lang="et-EE" dirty="0" smtClean="0"/>
              <a:t>) näitab keskmist päevade arvu, mille vältel tasutakse kreeditoridele. Mida pikem on järelmaksu periood, seda kauem hoiab ettevõte oma raha majanduskäibes.</a:t>
            </a:r>
          </a:p>
          <a:p>
            <a:pPr marL="0" indent="0">
              <a:buNone/>
            </a:pPr>
            <a:r>
              <a:rPr lang="et-EE" dirty="0"/>
              <a:t> </a:t>
            </a:r>
            <a:r>
              <a:rPr lang="et-EE" dirty="0" smtClean="0"/>
              <a:t>    </a:t>
            </a:r>
            <a:r>
              <a:rPr lang="et-EE" b="1" dirty="0" smtClean="0"/>
              <a:t>Kreditoorse võlgnevuse käibekordaja=müügitulu/</a:t>
            </a:r>
            <a:r>
              <a:rPr lang="et-EE" b="1" dirty="0" err="1" smtClean="0"/>
              <a:t>kredit.võlgnevus</a:t>
            </a:r>
            <a:r>
              <a:rPr lang="et-EE" b="1" dirty="0" smtClean="0"/>
              <a:t>   (2.9.).</a:t>
            </a:r>
          </a:p>
          <a:p>
            <a:pPr marL="0" indent="0">
              <a:buNone/>
            </a:pPr>
            <a:r>
              <a:rPr lang="et-EE" b="1" dirty="0"/>
              <a:t> </a:t>
            </a:r>
            <a:r>
              <a:rPr lang="et-EE" b="1" dirty="0" smtClean="0"/>
              <a:t>    Kreditoorse võlgnevuse käibevälde=365/kreditoorse </a:t>
            </a:r>
            <a:r>
              <a:rPr lang="et-EE" b="1" dirty="0" err="1" smtClean="0"/>
              <a:t>võlgn</a:t>
            </a:r>
            <a:r>
              <a:rPr lang="et-EE" b="1" dirty="0" smtClean="0"/>
              <a:t>. </a:t>
            </a:r>
            <a:r>
              <a:rPr lang="et-EE" b="1" dirty="0" err="1" smtClean="0"/>
              <a:t>Käibek</a:t>
            </a:r>
            <a:r>
              <a:rPr lang="et-EE" b="1" dirty="0" smtClean="0"/>
              <a:t>. (2.10.)</a:t>
            </a:r>
          </a:p>
          <a:p>
            <a:pPr marL="0" indent="0">
              <a:buNone/>
            </a:pPr>
            <a:endParaRPr lang="et-EE" b="1" dirty="0"/>
          </a:p>
          <a:p>
            <a:r>
              <a:rPr lang="et-EE" dirty="0" smtClean="0"/>
              <a:t>Varade kasutamise analüüsiks on kasutada ka </a:t>
            </a:r>
            <a:r>
              <a:rPr lang="et-EE" b="1" dirty="0" smtClean="0"/>
              <a:t>üldistavad koondnäitajad</a:t>
            </a:r>
            <a:r>
              <a:rPr lang="et-EE" dirty="0" smtClean="0"/>
              <a:t>, mis aitavad paremini ettevõtte tegevust hinnata ja juhtida. </a:t>
            </a:r>
          </a:p>
          <a:p>
            <a:r>
              <a:rPr lang="et-EE" b="1" dirty="0" smtClean="0"/>
              <a:t>Ettevõtte talitlustsükkel (</a:t>
            </a:r>
            <a:r>
              <a:rPr lang="et-EE" b="1" dirty="0" err="1" smtClean="0"/>
              <a:t>operating</a:t>
            </a:r>
            <a:r>
              <a:rPr lang="et-EE" b="1" dirty="0" smtClean="0"/>
              <a:t> </a:t>
            </a:r>
            <a:r>
              <a:rPr lang="et-EE" b="1" dirty="0" err="1" smtClean="0"/>
              <a:t>cycle</a:t>
            </a:r>
            <a:r>
              <a:rPr lang="et-EE" b="1" dirty="0" smtClean="0"/>
              <a:t>) </a:t>
            </a:r>
            <a:r>
              <a:rPr lang="et-EE" dirty="0" smtClean="0"/>
              <a:t>on periood, mille vältel ettevõtte varud muutuvad debitoorseks võlgnevuseks ja viimane uuesti rahaks. </a:t>
            </a:r>
            <a:endParaRPr lang="et-EE" dirty="0"/>
          </a:p>
        </p:txBody>
      </p:sp>
    </p:spTree>
    <p:extLst>
      <p:ext uri="{BB962C8B-B14F-4D97-AF65-F5344CB8AC3E}">
        <p14:creationId xmlns:p14="http://schemas.microsoft.com/office/powerpoint/2010/main" val="4037111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5785"/>
            <a:ext cx="8596668" cy="5645577"/>
          </a:xfrm>
        </p:spPr>
        <p:txBody>
          <a:bodyPr/>
          <a:lstStyle/>
          <a:p>
            <a:pPr marL="0" indent="0">
              <a:buNone/>
            </a:pPr>
            <a:r>
              <a:rPr lang="et-EE" b="1" dirty="0" smtClean="0"/>
              <a:t>     Talitlustsükkel= varude </a:t>
            </a:r>
            <a:r>
              <a:rPr lang="et-EE" b="1" dirty="0" err="1" smtClean="0"/>
              <a:t>käibevälde+debitoorse</a:t>
            </a:r>
            <a:r>
              <a:rPr lang="et-EE" b="1" dirty="0" smtClean="0"/>
              <a:t> võlgnevuse käibevälde  </a:t>
            </a:r>
          </a:p>
          <a:p>
            <a:pPr marL="0" indent="0">
              <a:buNone/>
            </a:pPr>
            <a:r>
              <a:rPr lang="et-EE" b="1" dirty="0"/>
              <a:t> </a:t>
            </a:r>
            <a:r>
              <a:rPr lang="et-EE" b="1" dirty="0" smtClean="0"/>
              <a:t>                                                                                                              (2.11.)</a:t>
            </a:r>
            <a:r>
              <a:rPr lang="et-EE" dirty="0" smtClean="0"/>
              <a:t>.</a:t>
            </a:r>
          </a:p>
          <a:p>
            <a:pPr>
              <a:buFont typeface="Wingdings" panose="05000000000000000000" pitchFamily="2" charset="2"/>
              <a:buChar char="Ø"/>
            </a:pPr>
            <a:r>
              <a:rPr lang="et-EE" b="1" dirty="0" smtClean="0"/>
              <a:t>Ettevõtte finantseerimistsükkel e. raha konversiooni tsükkel (</a:t>
            </a:r>
            <a:r>
              <a:rPr lang="et-EE" b="1" dirty="0" err="1" smtClean="0"/>
              <a:t>cash</a:t>
            </a:r>
            <a:r>
              <a:rPr lang="et-EE" b="1" dirty="0" smtClean="0"/>
              <a:t> </a:t>
            </a:r>
            <a:r>
              <a:rPr lang="et-EE" b="1" dirty="0" err="1" smtClean="0"/>
              <a:t>flow</a:t>
            </a:r>
            <a:r>
              <a:rPr lang="et-EE" b="1" dirty="0" smtClean="0"/>
              <a:t> </a:t>
            </a:r>
            <a:r>
              <a:rPr lang="et-EE" b="1" dirty="0" err="1" smtClean="0"/>
              <a:t>cycle</a:t>
            </a:r>
            <a:r>
              <a:rPr lang="et-EE" b="1" dirty="0" smtClean="0"/>
              <a:t>)</a:t>
            </a:r>
            <a:r>
              <a:rPr lang="et-EE" dirty="0" smtClean="0"/>
              <a:t> näitab päevade arvu, mille jooksul ettevõte peab oma tegevuse rahastamiseks otsima täiendavaid vahendeid. Mida pikem on konversiooni tsükkel, seda rohkem tuleb teha investeeringuid käibevarade soetamisse. </a:t>
            </a:r>
          </a:p>
          <a:p>
            <a:pPr marL="0" indent="0">
              <a:buNone/>
            </a:pPr>
            <a:r>
              <a:rPr lang="et-EE" b="1" dirty="0" smtClean="0"/>
              <a:t>Raha konversiooni tsükkel=talitlustsükkel-kreditoorse võlgnevuse käibevälde</a:t>
            </a:r>
          </a:p>
          <a:p>
            <a:pPr marL="0" indent="0">
              <a:buNone/>
            </a:pPr>
            <a:r>
              <a:rPr lang="et-EE" b="1" dirty="0"/>
              <a:t> </a:t>
            </a:r>
            <a:r>
              <a:rPr lang="et-EE" b="1" dirty="0" smtClean="0"/>
              <a:t>                                                                                                              (2.12.).</a:t>
            </a:r>
          </a:p>
          <a:p>
            <a:pPr marL="0" indent="0">
              <a:buNone/>
            </a:pPr>
            <a:r>
              <a:rPr lang="et-EE" b="1" dirty="0"/>
              <a:t> </a:t>
            </a:r>
            <a:r>
              <a:rPr lang="et-EE" b="1" dirty="0" smtClean="0"/>
              <a:t>    Raha konversiooniperioodi vähendamiseks tuleb vähendada keskmist varude ja ostjate laekumata nõuete konversiooniperioodi (käibevälteid) ja suurendada tarnijatele tasumata arvete tasumise perioodi. Mida pikem on finantseerimistsükkel, seda suurem on lühiajaline likviidsusrisk.    </a:t>
            </a:r>
            <a:endParaRPr lang="et-EE" b="1" dirty="0"/>
          </a:p>
        </p:txBody>
      </p:sp>
    </p:spTree>
    <p:extLst>
      <p:ext uri="{BB962C8B-B14F-4D97-AF65-F5344CB8AC3E}">
        <p14:creationId xmlns:p14="http://schemas.microsoft.com/office/powerpoint/2010/main" val="321802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00" y="1382668"/>
            <a:ext cx="8596668" cy="3880773"/>
          </a:xfrm>
        </p:spPr>
        <p:txBody>
          <a:bodyPr/>
          <a:lstStyle/>
          <a:p>
            <a:r>
              <a:rPr lang="et-EE" dirty="0" smtClean="0"/>
              <a:t>Finantsaruannete analüüs on protsess, </a:t>
            </a:r>
            <a:r>
              <a:rPr lang="et-EE" b="1" dirty="0" smtClean="0"/>
              <a:t>mis identifitseerib, mõõdab ja ühendab majandusinfot selleks, et info kasutaja saaks teha adekvaatseid otsuseid ettevõtte finantsseisundi, rahavoogude ja majandustulemuse kohta.   </a:t>
            </a:r>
          </a:p>
          <a:p>
            <a:r>
              <a:rPr lang="et-EE" b="1" dirty="0" smtClean="0"/>
              <a:t>Analüüsi võib koostada mineviku, oleviku ning tuleviku prognoosi kohta.</a:t>
            </a:r>
          </a:p>
          <a:p>
            <a:r>
              <a:rPr lang="et-EE" b="1" dirty="0" smtClean="0"/>
              <a:t>Tulemusliku analüüsi eelduseks on kvaliteetselt koostatud finantsaruanded, mis vastavad raamatupidamise seaduses esitatud arvestuse ja aruandluse põhiprintsiipidele.</a:t>
            </a:r>
          </a:p>
          <a:p>
            <a:r>
              <a:rPr lang="et-EE" b="1" dirty="0" smtClean="0"/>
              <a:t>Raamatupidamise aastaaruandluse koosseisu kuuluvad bilanss, kasumiaruanne, omakapitali muutuste aruanne ja rahavoogude aruanne. Kohustusliku aruandluse maht on sõltuv ettevõtte kategooriast (suur-, keskmine-, väike- ja mikroettevõtja). </a:t>
            </a:r>
            <a:endParaRPr lang="et-EE" b="1" dirty="0"/>
          </a:p>
        </p:txBody>
      </p:sp>
    </p:spTree>
    <p:extLst>
      <p:ext uri="{BB962C8B-B14F-4D97-AF65-F5344CB8AC3E}">
        <p14:creationId xmlns:p14="http://schemas.microsoft.com/office/powerpoint/2010/main" val="4140643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54843"/>
            <a:ext cx="8596668" cy="5686520"/>
          </a:xfrm>
        </p:spPr>
        <p:txBody>
          <a:bodyPr>
            <a:normAutofit fontScale="92500" lnSpcReduction="10000"/>
          </a:bodyPr>
          <a:lstStyle/>
          <a:p>
            <a:r>
              <a:rPr lang="et-EE" b="1" dirty="0" smtClean="0"/>
              <a:t>3. Kapitali struktuuri e. finantsvõimenduse suhtarvud </a:t>
            </a:r>
            <a:r>
              <a:rPr lang="et-EE" dirty="0" smtClean="0"/>
              <a:t>näitavad allikaid, millest finantseeritakse ettevõtte majandustegevust, milline on </a:t>
            </a:r>
            <a:r>
              <a:rPr lang="et-EE" dirty="0" err="1" smtClean="0"/>
              <a:t>võõrkapitali</a:t>
            </a:r>
            <a:r>
              <a:rPr lang="et-EE" dirty="0" smtClean="0"/>
              <a:t> osakaal e. finantsvõimendus ja firma riski tase. Näitajad iseloomustavad ka bilansi kohustuste struktuuri oma- ja </a:t>
            </a:r>
            <a:r>
              <a:rPr lang="et-EE" dirty="0" err="1" smtClean="0"/>
              <a:t>võõrkapitali</a:t>
            </a:r>
            <a:r>
              <a:rPr lang="et-EE" dirty="0" smtClean="0"/>
              <a:t> vahel.</a:t>
            </a:r>
          </a:p>
          <a:p>
            <a:r>
              <a:rPr lang="et-EE" b="1" dirty="0" smtClean="0"/>
              <a:t>Võlakordaja (</a:t>
            </a:r>
            <a:r>
              <a:rPr lang="et-EE" b="1" dirty="0" err="1" smtClean="0"/>
              <a:t>debt</a:t>
            </a:r>
            <a:r>
              <a:rPr lang="et-EE" b="1" dirty="0" smtClean="0"/>
              <a:t> </a:t>
            </a:r>
            <a:r>
              <a:rPr lang="et-EE" b="1" dirty="0" err="1" smtClean="0"/>
              <a:t>ratio</a:t>
            </a:r>
            <a:r>
              <a:rPr lang="et-EE" b="1" dirty="0" smtClean="0"/>
              <a:t>) </a:t>
            </a:r>
            <a:r>
              <a:rPr lang="et-EE" dirty="0" smtClean="0"/>
              <a:t>näitab, kui suurt osa ettevõtte varadest finantseeritakse laenuvahenditega.</a:t>
            </a:r>
          </a:p>
          <a:p>
            <a:pPr marL="0" indent="0">
              <a:buNone/>
            </a:pPr>
            <a:r>
              <a:rPr lang="et-EE" dirty="0"/>
              <a:t> </a:t>
            </a:r>
            <a:r>
              <a:rPr lang="et-EE" dirty="0" smtClean="0"/>
              <a:t>    </a:t>
            </a:r>
            <a:r>
              <a:rPr lang="et-EE" b="1" dirty="0" smtClean="0"/>
              <a:t>Võlakordaja=kohustised kokku/</a:t>
            </a:r>
            <a:r>
              <a:rPr lang="et-EE" b="1" dirty="0" err="1" smtClean="0"/>
              <a:t>omakapital+kohustised</a:t>
            </a:r>
            <a:r>
              <a:rPr lang="et-EE" b="1" dirty="0" smtClean="0"/>
              <a:t>                                         (3.1.)</a:t>
            </a:r>
          </a:p>
          <a:p>
            <a:pPr marL="0" indent="0">
              <a:buNone/>
            </a:pPr>
            <a:r>
              <a:rPr lang="et-EE" dirty="0" smtClean="0"/>
              <a:t>Optimaalne võlakordaja sõltub ettevõtte tegevusalast ja selle määramine on ettevõtte finantsjuhtimise üks keskseid küsimusi. Kui võlakordaja on alla 0,5, siis finantseeritakse suuremat osa ettevõtte varadest omakapitalist. Kõrge võlakordaja tase viitab võimalusele, et täiendava laenukapitali kaasamine on  probleemne. </a:t>
            </a:r>
          </a:p>
          <a:p>
            <a:pPr>
              <a:buFont typeface="Wingdings" panose="05000000000000000000" pitchFamily="2" charset="2"/>
              <a:buChar char="Ø"/>
            </a:pPr>
            <a:r>
              <a:rPr lang="et-EE" b="1" dirty="0" smtClean="0"/>
              <a:t>Kohustiste ja omakapitali suhe e. pikaajaline maksevõimelisus e. võlasiduvus </a:t>
            </a:r>
            <a:r>
              <a:rPr lang="et-EE" dirty="0" smtClean="0"/>
              <a:t>(</a:t>
            </a:r>
            <a:r>
              <a:rPr lang="et-EE" dirty="0" err="1" smtClean="0"/>
              <a:t>debt-equity</a:t>
            </a:r>
            <a:r>
              <a:rPr lang="et-EE" dirty="0" smtClean="0"/>
              <a:t> </a:t>
            </a:r>
            <a:r>
              <a:rPr lang="et-EE" dirty="0" err="1" smtClean="0"/>
              <a:t>ratio</a:t>
            </a:r>
            <a:r>
              <a:rPr lang="et-EE" dirty="0" smtClean="0"/>
              <a:t>, </a:t>
            </a:r>
            <a:r>
              <a:rPr lang="et-EE" dirty="0" err="1" smtClean="0"/>
              <a:t>gearing</a:t>
            </a:r>
            <a:r>
              <a:rPr lang="et-EE" dirty="0" smtClean="0"/>
              <a:t> </a:t>
            </a:r>
            <a:r>
              <a:rPr lang="et-EE" dirty="0" err="1" smtClean="0"/>
              <a:t>leverage</a:t>
            </a:r>
            <a:r>
              <a:rPr lang="et-EE" dirty="0" smtClean="0"/>
              <a:t>) näitab </a:t>
            </a:r>
            <a:r>
              <a:rPr lang="et-EE" dirty="0" err="1" smtClean="0"/>
              <a:t>võõr</a:t>
            </a:r>
            <a:r>
              <a:rPr lang="et-EE" dirty="0" smtClean="0"/>
              <a:t>- ja omakapitali kasutamise suhet. Ettevõtete analüüsimisel ja võrdlemisel on oluline jälgida, kas näitaja on arvutatud raamatupidamis- (</a:t>
            </a:r>
            <a:r>
              <a:rPr lang="et-EE" dirty="0" err="1" smtClean="0"/>
              <a:t>book</a:t>
            </a:r>
            <a:r>
              <a:rPr lang="et-EE" dirty="0" smtClean="0"/>
              <a:t> </a:t>
            </a:r>
            <a:r>
              <a:rPr lang="et-EE" dirty="0" err="1" smtClean="0"/>
              <a:t>value</a:t>
            </a:r>
            <a:r>
              <a:rPr lang="et-EE" dirty="0" smtClean="0"/>
              <a:t>) või turuväärtuse (market </a:t>
            </a:r>
            <a:r>
              <a:rPr lang="et-EE" dirty="0" err="1" smtClean="0"/>
              <a:t>value</a:t>
            </a:r>
            <a:r>
              <a:rPr lang="et-EE" dirty="0" smtClean="0"/>
              <a:t>) andmete alusel. Kui ettevõte on emiteerinud eelisaktsiaid (</a:t>
            </a:r>
            <a:r>
              <a:rPr lang="et-EE" dirty="0" err="1" smtClean="0"/>
              <a:t>preferred</a:t>
            </a:r>
            <a:r>
              <a:rPr lang="et-EE" dirty="0" smtClean="0"/>
              <a:t> </a:t>
            </a:r>
            <a:r>
              <a:rPr lang="et-EE" dirty="0" err="1" smtClean="0"/>
              <a:t>stock</a:t>
            </a:r>
            <a:r>
              <a:rPr lang="et-EE" dirty="0" smtClean="0"/>
              <a:t>), siis võib need, arvestades konkreetseid asjaolusid, arvata kas </a:t>
            </a:r>
            <a:r>
              <a:rPr lang="et-EE" dirty="0" err="1" smtClean="0"/>
              <a:t>võõr</a:t>
            </a:r>
            <a:r>
              <a:rPr lang="et-EE" dirty="0" smtClean="0"/>
              <a:t>- või  omakapitali hulka. Võib kaaluda ka ainult pikaajaliste kohustiste (</a:t>
            </a:r>
            <a:r>
              <a:rPr lang="et-EE" dirty="0" err="1" smtClean="0"/>
              <a:t>long</a:t>
            </a:r>
            <a:r>
              <a:rPr lang="et-EE" dirty="0" smtClean="0"/>
              <a:t>-term </a:t>
            </a:r>
            <a:r>
              <a:rPr lang="et-EE" dirty="0" err="1" smtClean="0"/>
              <a:t>debt</a:t>
            </a:r>
            <a:r>
              <a:rPr lang="et-EE" dirty="0" smtClean="0"/>
              <a:t>) kasutamist, mis on püsivama iseloomuga näitaja.</a:t>
            </a:r>
            <a:endParaRPr lang="et-EE" dirty="0"/>
          </a:p>
        </p:txBody>
      </p:sp>
    </p:spTree>
    <p:extLst>
      <p:ext uri="{BB962C8B-B14F-4D97-AF65-F5344CB8AC3E}">
        <p14:creationId xmlns:p14="http://schemas.microsoft.com/office/powerpoint/2010/main" val="182685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normAutofit lnSpcReduction="10000"/>
          </a:bodyPr>
          <a:lstStyle/>
          <a:p>
            <a:pPr marL="0" indent="0">
              <a:buNone/>
            </a:pPr>
            <a:r>
              <a:rPr lang="et-EE" dirty="0" smtClean="0"/>
              <a:t>     </a:t>
            </a:r>
            <a:r>
              <a:rPr lang="et-EE" b="1" dirty="0" smtClean="0"/>
              <a:t>Kohustiste ja omakapitali suhe=kohustised kokku/omakapital        (3.2.).</a:t>
            </a:r>
          </a:p>
          <a:p>
            <a:pPr>
              <a:buFont typeface="Wingdings" panose="05000000000000000000" pitchFamily="2" charset="2"/>
              <a:buChar char="Ø"/>
            </a:pPr>
            <a:r>
              <a:rPr lang="et-EE" b="1" dirty="0" smtClean="0"/>
              <a:t>Kapitaliseerituse kordaja </a:t>
            </a:r>
            <a:r>
              <a:rPr lang="et-EE" dirty="0" smtClean="0"/>
              <a:t>näitab pikaajaliste kohustiste osatähtsust kogu kapitalis</a:t>
            </a:r>
            <a:endParaRPr lang="et-EE" dirty="0"/>
          </a:p>
          <a:p>
            <a:pPr marL="0" indent="0">
              <a:buNone/>
            </a:pPr>
            <a:r>
              <a:rPr lang="et-EE" dirty="0" smtClean="0"/>
              <a:t>     </a:t>
            </a:r>
            <a:r>
              <a:rPr lang="et-EE" b="1" dirty="0" smtClean="0"/>
              <a:t>Kapitaliseerituse kordaja=pikaajalised kohustised</a:t>
            </a:r>
            <a:r>
              <a:rPr lang="et-EE" b="1" dirty="0" smtClean="0"/>
              <a:t>/(pikaajalised </a:t>
            </a:r>
            <a:r>
              <a:rPr lang="et-EE" b="1" dirty="0" err="1" smtClean="0"/>
              <a:t>kohustised+omakapital</a:t>
            </a:r>
            <a:r>
              <a:rPr lang="et-EE" b="1" dirty="0" smtClean="0"/>
              <a:t>)                                                                                           </a:t>
            </a:r>
            <a:r>
              <a:rPr lang="et-EE" b="1" dirty="0" smtClean="0"/>
              <a:t>(3.3.).</a:t>
            </a:r>
          </a:p>
          <a:p>
            <a:pPr>
              <a:buFont typeface="Wingdings" panose="05000000000000000000" pitchFamily="2" charset="2"/>
              <a:buChar char="Ø"/>
            </a:pPr>
            <a:r>
              <a:rPr lang="et-EE" b="1" dirty="0" smtClean="0"/>
              <a:t>Intresside kattekordaja </a:t>
            </a:r>
            <a:r>
              <a:rPr lang="et-EE" dirty="0" smtClean="0"/>
              <a:t>(</a:t>
            </a:r>
            <a:r>
              <a:rPr lang="et-EE" dirty="0" err="1" smtClean="0"/>
              <a:t>interest</a:t>
            </a:r>
            <a:r>
              <a:rPr lang="et-EE" dirty="0" smtClean="0"/>
              <a:t> </a:t>
            </a:r>
            <a:r>
              <a:rPr lang="et-EE" dirty="0" err="1" smtClean="0"/>
              <a:t>coverage</a:t>
            </a:r>
            <a:r>
              <a:rPr lang="et-EE" dirty="0" smtClean="0"/>
              <a:t> </a:t>
            </a:r>
            <a:r>
              <a:rPr lang="et-EE" dirty="0" err="1" smtClean="0"/>
              <a:t>ratio</a:t>
            </a:r>
            <a:r>
              <a:rPr lang="et-EE" dirty="0" smtClean="0"/>
              <a:t>, </a:t>
            </a:r>
            <a:r>
              <a:rPr lang="et-EE" dirty="0" err="1" smtClean="0"/>
              <a:t>times-interest-earned</a:t>
            </a:r>
            <a:r>
              <a:rPr lang="et-EE" dirty="0" smtClean="0"/>
              <a:t> (TIE) </a:t>
            </a:r>
            <a:r>
              <a:rPr lang="et-EE" dirty="0" err="1" smtClean="0"/>
              <a:t>ratio</a:t>
            </a:r>
            <a:r>
              <a:rPr lang="et-EE" dirty="0" smtClean="0"/>
              <a:t>) näitab ettevõtte laenuteenindamise võimet e. kas teenitav põhitegevuse kasum on piisav, et katta kõik intressikulud. Kasumiaruandes on mitu kirjet, mida on võimalik kasutada: brutokasum, ärikasum, puhaskasum. Tavaliselt lähtutakse põhitegevuse- e. ärikasumist (kasum enne intressikulu ettevõtte tulumaksu </a:t>
            </a:r>
            <a:r>
              <a:rPr lang="et-EE" dirty="0" err="1" smtClean="0"/>
              <a:t>mahaarvamist</a:t>
            </a:r>
            <a:r>
              <a:rPr lang="et-EE" dirty="0" smtClean="0"/>
              <a:t>). </a:t>
            </a:r>
            <a:r>
              <a:rPr lang="et-EE" b="1" dirty="0" smtClean="0"/>
              <a:t>EBIT</a:t>
            </a:r>
            <a:r>
              <a:rPr lang="et-EE" dirty="0" smtClean="0"/>
              <a:t> </a:t>
            </a:r>
            <a:r>
              <a:rPr lang="et-EE" b="1" dirty="0" smtClean="0"/>
              <a:t>(</a:t>
            </a:r>
            <a:r>
              <a:rPr lang="et-EE" b="1" dirty="0" err="1" smtClean="0"/>
              <a:t>earnings</a:t>
            </a:r>
            <a:r>
              <a:rPr lang="et-EE" b="1" dirty="0" smtClean="0"/>
              <a:t> </a:t>
            </a:r>
            <a:r>
              <a:rPr lang="et-EE" b="1" dirty="0" err="1" smtClean="0"/>
              <a:t>before</a:t>
            </a:r>
            <a:r>
              <a:rPr lang="et-EE" b="1" dirty="0" smtClean="0"/>
              <a:t> </a:t>
            </a:r>
            <a:r>
              <a:rPr lang="et-EE" b="1" dirty="0" err="1" smtClean="0"/>
              <a:t>interests</a:t>
            </a:r>
            <a:r>
              <a:rPr lang="et-EE" b="1" dirty="0" smtClean="0"/>
              <a:t> and </a:t>
            </a:r>
            <a:r>
              <a:rPr lang="et-EE" b="1" dirty="0" err="1" smtClean="0"/>
              <a:t>taxes</a:t>
            </a:r>
            <a:r>
              <a:rPr lang="et-EE" b="1" dirty="0" smtClean="0"/>
              <a:t>) </a:t>
            </a:r>
            <a:r>
              <a:rPr lang="et-EE" dirty="0" smtClean="0"/>
              <a:t>on põhitegevuse kasum e. ärikasum. Selle näitaja kasutamisega elimineeritakse ettevõtete erisused, mis tulenevad erinevatest kapitali struktuuridest ja maksude mõjust.</a:t>
            </a:r>
          </a:p>
          <a:p>
            <a:pPr marL="0" indent="0">
              <a:buNone/>
            </a:pPr>
            <a:r>
              <a:rPr lang="et-EE" b="1" dirty="0"/>
              <a:t> </a:t>
            </a:r>
            <a:r>
              <a:rPr lang="et-EE" b="1" dirty="0" smtClean="0"/>
              <a:t>    Intresside kattekordaja=EBIT/aruandeperioodi intressikulu             (3.4.).</a:t>
            </a:r>
          </a:p>
          <a:p>
            <a:r>
              <a:rPr lang="et-EE" b="1" dirty="0" smtClean="0"/>
              <a:t>Soliidsuskordaja (</a:t>
            </a:r>
            <a:r>
              <a:rPr lang="et-EE" b="1" dirty="0" err="1" smtClean="0"/>
              <a:t>solidity</a:t>
            </a:r>
            <a:r>
              <a:rPr lang="et-EE" b="1" dirty="0" smtClean="0"/>
              <a:t> </a:t>
            </a:r>
            <a:r>
              <a:rPr lang="et-EE" b="1" dirty="0" err="1" smtClean="0"/>
              <a:t>ratio</a:t>
            </a:r>
            <a:r>
              <a:rPr lang="et-EE" b="1" dirty="0" smtClean="0"/>
              <a:t>) näitab omakapitali kasutamise astet.</a:t>
            </a:r>
          </a:p>
          <a:p>
            <a:pPr marL="0" indent="0">
              <a:buNone/>
            </a:pPr>
            <a:r>
              <a:rPr lang="et-EE" b="1" dirty="0"/>
              <a:t> </a:t>
            </a:r>
            <a:r>
              <a:rPr lang="et-EE" b="1" dirty="0" smtClean="0"/>
              <a:t>    Soliidsuskordaja= omakapital/varad kokku                                        (3.5.).    </a:t>
            </a:r>
            <a:endParaRPr lang="et-EE" b="1" dirty="0"/>
          </a:p>
        </p:txBody>
      </p:sp>
    </p:spTree>
    <p:extLst>
      <p:ext uri="{BB962C8B-B14F-4D97-AF65-F5344CB8AC3E}">
        <p14:creationId xmlns:p14="http://schemas.microsoft.com/office/powerpoint/2010/main" val="160093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7673"/>
            <a:ext cx="8596668" cy="5563690"/>
          </a:xfrm>
        </p:spPr>
        <p:txBody>
          <a:bodyPr/>
          <a:lstStyle/>
          <a:p>
            <a:r>
              <a:rPr lang="et-EE" dirty="0" smtClean="0"/>
              <a:t>1980ndatel aastatel võeti kasutusele veel üks näitaja ettevõtete põhitegevuse rentaabluse hindamisel- EBITDA (</a:t>
            </a:r>
            <a:r>
              <a:rPr lang="et-EE" dirty="0" err="1" smtClean="0"/>
              <a:t>earnings</a:t>
            </a:r>
            <a:r>
              <a:rPr lang="et-EE" dirty="0" smtClean="0"/>
              <a:t> </a:t>
            </a:r>
            <a:r>
              <a:rPr lang="et-EE" dirty="0" err="1" smtClean="0"/>
              <a:t>before</a:t>
            </a:r>
            <a:r>
              <a:rPr lang="et-EE" dirty="0" smtClean="0"/>
              <a:t> </a:t>
            </a:r>
            <a:r>
              <a:rPr lang="et-EE" dirty="0" err="1" smtClean="0"/>
              <a:t>interest</a:t>
            </a:r>
            <a:r>
              <a:rPr lang="et-EE" dirty="0" smtClean="0"/>
              <a:t>, </a:t>
            </a:r>
            <a:r>
              <a:rPr lang="et-EE" dirty="0" err="1" smtClean="0"/>
              <a:t>taxes</a:t>
            </a:r>
            <a:r>
              <a:rPr lang="et-EE" dirty="0" smtClean="0"/>
              <a:t>, </a:t>
            </a:r>
            <a:r>
              <a:rPr lang="et-EE" dirty="0" err="1" smtClean="0"/>
              <a:t>depreciation</a:t>
            </a:r>
            <a:r>
              <a:rPr lang="et-EE" dirty="0" smtClean="0"/>
              <a:t> and </a:t>
            </a:r>
            <a:r>
              <a:rPr lang="et-EE" dirty="0" err="1" smtClean="0"/>
              <a:t>amortization</a:t>
            </a:r>
            <a:r>
              <a:rPr lang="et-EE" dirty="0" smtClean="0"/>
              <a:t>). Näitaja sobib hästi ettevõtete </a:t>
            </a:r>
            <a:r>
              <a:rPr lang="et-EE" dirty="0" err="1" smtClean="0"/>
              <a:t>põhitegevu</a:t>
            </a:r>
            <a:r>
              <a:rPr lang="et-EE" dirty="0" smtClean="0"/>
              <a:t> rentaabluse analüüsimiseks, kuna elimineeritakse finantseerimisotsuste ning põhivara soetusmaksumuse erinevate </a:t>
            </a:r>
            <a:r>
              <a:rPr lang="et-EE" dirty="0" err="1" smtClean="0"/>
              <a:t>depretsiatsioon</a:t>
            </a:r>
            <a:r>
              <a:rPr lang="et-EE" dirty="0" smtClean="0"/>
              <a:t>- ja amortisatsioonimeetodite mõjud. Tegemist pole kassapõhise kasumiga. </a:t>
            </a:r>
            <a:r>
              <a:rPr lang="et-EE" dirty="0" smtClean="0">
                <a:solidFill>
                  <a:srgbClr val="FF0000"/>
                </a:solidFill>
              </a:rPr>
              <a:t>(näide LHV)</a:t>
            </a:r>
            <a:endParaRPr lang="et-EE" dirty="0">
              <a:solidFill>
                <a:srgbClr val="FF0000"/>
              </a:solidFill>
            </a:endParaRPr>
          </a:p>
        </p:txBody>
      </p:sp>
    </p:spTree>
    <p:extLst>
      <p:ext uri="{BB962C8B-B14F-4D97-AF65-F5344CB8AC3E}">
        <p14:creationId xmlns:p14="http://schemas.microsoft.com/office/powerpoint/2010/main" val="693780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lstStyle/>
          <a:p>
            <a:r>
              <a:rPr lang="et-EE" b="1" dirty="0" smtClean="0"/>
              <a:t>4. Tasuvuse e. rentaabluse suhtarvud </a:t>
            </a:r>
            <a:r>
              <a:rPr lang="et-EE" dirty="0" smtClean="0"/>
              <a:t>(</a:t>
            </a:r>
            <a:r>
              <a:rPr lang="et-EE" dirty="0" err="1" smtClean="0"/>
              <a:t>profitability</a:t>
            </a:r>
            <a:r>
              <a:rPr lang="et-EE" dirty="0" smtClean="0"/>
              <a:t> </a:t>
            </a:r>
            <a:r>
              <a:rPr lang="et-EE" dirty="0" err="1" smtClean="0"/>
              <a:t>ratios</a:t>
            </a:r>
            <a:r>
              <a:rPr lang="et-EE" dirty="0" smtClean="0"/>
              <a:t>) mõõdavad seda, kui efektiivselt ettevõte suudab oma vara kasutada ning kulusid kontrolli all hoida, et tagada soovitud tulukus. Selle rühma näitajad on üldistava iseloomuga ja annavad hea ülevaate ettevõtte tegevusele.</a:t>
            </a:r>
          </a:p>
          <a:p>
            <a:r>
              <a:rPr lang="et-EE" b="1" dirty="0" smtClean="0"/>
              <a:t>Müügikäibe üldine- e. brutorentaablus (gross </a:t>
            </a:r>
            <a:r>
              <a:rPr lang="et-EE" b="1" dirty="0" err="1" smtClean="0"/>
              <a:t>profit</a:t>
            </a:r>
            <a:r>
              <a:rPr lang="et-EE" b="1" dirty="0" smtClean="0"/>
              <a:t> </a:t>
            </a:r>
            <a:r>
              <a:rPr lang="et-EE" b="1" dirty="0" err="1" smtClean="0"/>
              <a:t>margin</a:t>
            </a:r>
            <a:r>
              <a:rPr lang="et-EE" b="1" dirty="0" smtClean="0"/>
              <a:t>) </a:t>
            </a:r>
            <a:r>
              <a:rPr lang="et-EE" dirty="0" smtClean="0"/>
              <a:t>näitab müügitulu iga euro tasuvust peale müüdud toodetele tehtud kulude </a:t>
            </a:r>
            <a:r>
              <a:rPr lang="et-EE" dirty="0" err="1" smtClean="0"/>
              <a:t>mahaarvamist</a:t>
            </a:r>
            <a:r>
              <a:rPr lang="et-EE" dirty="0" smtClean="0"/>
              <a:t>. Sõltub hindade ja müügiprotsessi juhtimisest ning müüdud toodetele tehtud kulude kontrollist. </a:t>
            </a:r>
          </a:p>
          <a:p>
            <a:pPr marL="0" indent="0">
              <a:buNone/>
            </a:pPr>
            <a:r>
              <a:rPr lang="et-EE" dirty="0"/>
              <a:t> </a:t>
            </a:r>
            <a:r>
              <a:rPr lang="et-EE" dirty="0" smtClean="0"/>
              <a:t>    </a:t>
            </a:r>
            <a:r>
              <a:rPr lang="et-EE" b="1" dirty="0" smtClean="0"/>
              <a:t>Brutorentaablus= brutokasum/müügitulu                                       (4.1.)</a:t>
            </a:r>
          </a:p>
          <a:p>
            <a:r>
              <a:rPr lang="et-EE" b="1" dirty="0" smtClean="0"/>
              <a:t>Müügikäibe ärirentaablus e. äritegevuse marginaal </a:t>
            </a:r>
            <a:r>
              <a:rPr lang="et-EE" dirty="0" smtClean="0"/>
              <a:t>(</a:t>
            </a:r>
            <a:r>
              <a:rPr lang="et-EE" dirty="0" err="1" smtClean="0"/>
              <a:t>operating</a:t>
            </a:r>
            <a:r>
              <a:rPr lang="et-EE" dirty="0" smtClean="0"/>
              <a:t> </a:t>
            </a:r>
            <a:r>
              <a:rPr lang="et-EE" dirty="0" err="1" smtClean="0"/>
              <a:t>profit</a:t>
            </a:r>
            <a:r>
              <a:rPr lang="et-EE" dirty="0" smtClean="0"/>
              <a:t> </a:t>
            </a:r>
            <a:r>
              <a:rPr lang="et-EE" dirty="0" err="1" smtClean="0"/>
              <a:t>margin</a:t>
            </a:r>
            <a:r>
              <a:rPr lang="et-EE" dirty="0" smtClean="0"/>
              <a:t>) näitab müügikäibe  iga euro tasuvust peale müüdud toodetele tehtud kulu, turustus- ning üldiste halduskulude </a:t>
            </a:r>
            <a:r>
              <a:rPr lang="et-EE" dirty="0" err="1" smtClean="0"/>
              <a:t>mahaarvamist</a:t>
            </a:r>
            <a:r>
              <a:rPr lang="et-EE" dirty="0" smtClean="0"/>
              <a:t>.</a:t>
            </a:r>
          </a:p>
          <a:p>
            <a:pPr marL="0" indent="0">
              <a:buNone/>
            </a:pPr>
            <a:r>
              <a:rPr lang="et-EE" b="1" dirty="0"/>
              <a:t> </a:t>
            </a:r>
            <a:r>
              <a:rPr lang="et-EE" b="1" dirty="0" smtClean="0"/>
              <a:t>    Müügikäibe ärirentaablus= ärikasum/müügitulu                             (4.2.)</a:t>
            </a:r>
          </a:p>
          <a:p>
            <a:r>
              <a:rPr lang="et-EE" b="1" dirty="0" smtClean="0"/>
              <a:t>Müügikäibe puhasrentaablus e. tasuvusmarginaal </a:t>
            </a:r>
            <a:r>
              <a:rPr lang="et-EE" dirty="0" smtClean="0"/>
              <a:t>(net </a:t>
            </a:r>
            <a:r>
              <a:rPr lang="et-EE" dirty="0" err="1" smtClean="0"/>
              <a:t>profit</a:t>
            </a:r>
            <a:r>
              <a:rPr lang="et-EE" dirty="0" smtClean="0"/>
              <a:t> </a:t>
            </a:r>
            <a:r>
              <a:rPr lang="et-EE" dirty="0" err="1" smtClean="0"/>
              <a:t>margin</a:t>
            </a:r>
            <a:r>
              <a:rPr lang="et-EE" dirty="0" smtClean="0"/>
              <a:t>) näitab müügitulu iga euro tasuvust peale kõikide kulude ja maksude </a:t>
            </a:r>
            <a:r>
              <a:rPr lang="et-EE" dirty="0" err="1" smtClean="0"/>
              <a:t>mahaarvamist</a:t>
            </a:r>
            <a:r>
              <a:rPr lang="et-EE" dirty="0" smtClean="0"/>
              <a:t>.</a:t>
            </a:r>
          </a:p>
          <a:p>
            <a:pPr marL="0" indent="0">
              <a:buNone/>
            </a:pPr>
            <a:r>
              <a:rPr lang="et-EE" b="1" dirty="0"/>
              <a:t> </a:t>
            </a:r>
            <a:r>
              <a:rPr lang="et-EE" b="1" dirty="0" smtClean="0"/>
              <a:t>    Müügikäibe puhasrentaablus= puhaskasum/müügitulu                    (4.3.)</a:t>
            </a:r>
          </a:p>
          <a:p>
            <a:pPr marL="0" indent="0">
              <a:buNone/>
            </a:pPr>
            <a:endParaRPr lang="et-EE" dirty="0"/>
          </a:p>
        </p:txBody>
      </p:sp>
    </p:spTree>
    <p:extLst>
      <p:ext uri="{BB962C8B-B14F-4D97-AF65-F5344CB8AC3E}">
        <p14:creationId xmlns:p14="http://schemas.microsoft.com/office/powerpoint/2010/main" val="569724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54843"/>
            <a:ext cx="8596668" cy="5686520"/>
          </a:xfrm>
        </p:spPr>
        <p:txBody>
          <a:bodyPr>
            <a:normAutofit lnSpcReduction="10000"/>
          </a:bodyPr>
          <a:lstStyle/>
          <a:p>
            <a:r>
              <a:rPr lang="et-EE" b="1" dirty="0" smtClean="0"/>
              <a:t>Investeeringute e. koguvara puhasrentaablus </a:t>
            </a:r>
            <a:r>
              <a:rPr lang="et-EE" dirty="0" smtClean="0"/>
              <a:t>(</a:t>
            </a:r>
            <a:r>
              <a:rPr lang="et-EE" dirty="0" err="1" smtClean="0"/>
              <a:t>return</a:t>
            </a:r>
            <a:r>
              <a:rPr lang="et-EE" dirty="0" smtClean="0"/>
              <a:t> on </a:t>
            </a:r>
            <a:r>
              <a:rPr lang="et-EE" dirty="0" err="1" smtClean="0"/>
              <a:t>total</a:t>
            </a:r>
            <a:r>
              <a:rPr lang="et-EE" dirty="0" smtClean="0"/>
              <a:t> </a:t>
            </a:r>
            <a:r>
              <a:rPr lang="et-EE" dirty="0" err="1" smtClean="0"/>
              <a:t>assets</a:t>
            </a:r>
            <a:r>
              <a:rPr lang="et-EE" dirty="0" smtClean="0"/>
              <a:t>, ROA) mõõdab varadesse tehtud investeeringute tasuvust puhaskasumi baasil. Varade maksumuse võib arvutada aasta alguse ja lõpu keskmisena.</a:t>
            </a:r>
          </a:p>
          <a:p>
            <a:pPr marL="0" indent="0">
              <a:buNone/>
            </a:pPr>
            <a:r>
              <a:rPr lang="et-EE" dirty="0"/>
              <a:t> </a:t>
            </a:r>
            <a:r>
              <a:rPr lang="et-EE" dirty="0" smtClean="0"/>
              <a:t>    </a:t>
            </a:r>
            <a:r>
              <a:rPr lang="et-EE" b="1" dirty="0" smtClean="0"/>
              <a:t>ROA= puhaskasum/varade maksumus kokku                                    (4.4.)</a:t>
            </a:r>
          </a:p>
          <a:p>
            <a:r>
              <a:rPr lang="et-EE" b="1" dirty="0" smtClean="0"/>
              <a:t>Omakapitali puhasrentaablus </a:t>
            </a:r>
            <a:r>
              <a:rPr lang="et-EE" dirty="0" smtClean="0"/>
              <a:t>(</a:t>
            </a:r>
            <a:r>
              <a:rPr lang="et-EE" dirty="0" err="1" smtClean="0"/>
              <a:t>return</a:t>
            </a:r>
            <a:r>
              <a:rPr lang="et-EE" dirty="0" smtClean="0"/>
              <a:t> on </a:t>
            </a:r>
            <a:r>
              <a:rPr lang="et-EE" dirty="0" err="1" smtClean="0"/>
              <a:t>equity</a:t>
            </a:r>
            <a:r>
              <a:rPr lang="et-EE" dirty="0" smtClean="0"/>
              <a:t>, ROE) iseloomustab aktsionäride investeeringute tasuvust ja võimaldab otsustada ettevõtte juhtimise efektiivsuse üle. Näitaja kõrge tase võib viidata sellele, et kasutatakse suuremas ulatuses </a:t>
            </a:r>
            <a:r>
              <a:rPr lang="et-EE" dirty="0" err="1" smtClean="0"/>
              <a:t>võõrkapitali</a:t>
            </a:r>
            <a:r>
              <a:rPr lang="et-EE" dirty="0"/>
              <a:t> </a:t>
            </a:r>
            <a:r>
              <a:rPr lang="et-EE" dirty="0" smtClean="0"/>
              <a:t>ja ettevõte on riskantne.</a:t>
            </a:r>
          </a:p>
          <a:p>
            <a:pPr marL="0" indent="0">
              <a:buNone/>
            </a:pPr>
            <a:r>
              <a:rPr lang="et-EE" dirty="0"/>
              <a:t> </a:t>
            </a:r>
            <a:r>
              <a:rPr lang="et-EE" dirty="0" smtClean="0"/>
              <a:t>    </a:t>
            </a:r>
            <a:r>
              <a:rPr lang="et-EE" b="1" dirty="0" smtClean="0"/>
              <a:t>ROE= puhaskasum/omakapital                                                         (4.5.) </a:t>
            </a:r>
          </a:p>
          <a:p>
            <a:pPr marL="0" indent="0">
              <a:buNone/>
            </a:pPr>
            <a:r>
              <a:rPr lang="et-EE" b="1" dirty="0"/>
              <a:t> </a:t>
            </a:r>
            <a:r>
              <a:rPr lang="et-EE" b="1" dirty="0" smtClean="0"/>
              <a:t>    </a:t>
            </a:r>
            <a:r>
              <a:rPr lang="et-EE" b="1" dirty="0" smtClean="0">
                <a:solidFill>
                  <a:srgbClr val="FF0000"/>
                </a:solidFill>
              </a:rPr>
              <a:t>Praktiline näitülesanne (ÜL. 2 lehelt)</a:t>
            </a:r>
          </a:p>
          <a:p>
            <a:pPr marL="0" indent="0">
              <a:buNone/>
            </a:pPr>
            <a:r>
              <a:rPr lang="et-EE" dirty="0" smtClean="0">
                <a:solidFill>
                  <a:schemeClr val="tx1"/>
                </a:solidFill>
              </a:rPr>
              <a:t>AS X kasumiaruanne (tuh. </a:t>
            </a:r>
            <a:r>
              <a:rPr lang="et-EE" dirty="0" err="1" smtClean="0">
                <a:solidFill>
                  <a:schemeClr val="tx1"/>
                </a:solidFill>
              </a:rPr>
              <a:t>Eur</a:t>
            </a:r>
            <a:r>
              <a:rPr lang="et-EE" dirty="0" smtClean="0">
                <a:solidFill>
                  <a:schemeClr val="tx1"/>
                </a:solidFill>
              </a:rPr>
              <a:t>)</a:t>
            </a:r>
          </a:p>
          <a:p>
            <a:pPr marL="0" indent="0">
              <a:buNone/>
            </a:pPr>
            <a:r>
              <a:rPr lang="et-EE" dirty="0" smtClean="0">
                <a:solidFill>
                  <a:schemeClr val="tx1"/>
                </a:solidFill>
              </a:rPr>
              <a:t>Materjali kulu          39 000         1) leida äritegevuse marginaal</a:t>
            </a:r>
          </a:p>
          <a:p>
            <a:pPr marL="0" indent="0">
              <a:buNone/>
            </a:pPr>
            <a:r>
              <a:rPr lang="et-EE" dirty="0" smtClean="0">
                <a:solidFill>
                  <a:schemeClr val="tx1"/>
                </a:solidFill>
              </a:rPr>
              <a:t>Müügitulu                70 000          2) leida EBITDA</a:t>
            </a:r>
          </a:p>
          <a:p>
            <a:pPr marL="0" indent="0">
              <a:buNone/>
            </a:pPr>
            <a:r>
              <a:rPr lang="et-EE" dirty="0" smtClean="0">
                <a:solidFill>
                  <a:schemeClr val="tx1"/>
                </a:solidFill>
              </a:rPr>
              <a:t>Tööjõukulud            24 000</a:t>
            </a:r>
          </a:p>
          <a:p>
            <a:pPr marL="0" indent="0">
              <a:buNone/>
            </a:pPr>
            <a:r>
              <a:rPr lang="et-EE" dirty="0" smtClean="0">
                <a:solidFill>
                  <a:schemeClr val="tx1"/>
                </a:solidFill>
              </a:rPr>
              <a:t>Intressikulud              1 000 </a:t>
            </a:r>
          </a:p>
          <a:p>
            <a:pPr marL="0" indent="0">
              <a:buNone/>
            </a:pPr>
            <a:r>
              <a:rPr lang="et-EE" dirty="0" err="1" smtClean="0">
                <a:solidFill>
                  <a:schemeClr val="tx1"/>
                </a:solidFill>
              </a:rPr>
              <a:t>Amortis</a:t>
            </a:r>
            <a:r>
              <a:rPr lang="et-EE" dirty="0" smtClean="0">
                <a:solidFill>
                  <a:schemeClr val="tx1"/>
                </a:solidFill>
              </a:rPr>
              <a:t>. kulu             2 500</a:t>
            </a:r>
            <a:endParaRPr lang="et-EE" dirty="0">
              <a:solidFill>
                <a:schemeClr val="tx1"/>
              </a:solidFill>
            </a:endParaRPr>
          </a:p>
        </p:txBody>
      </p:sp>
    </p:spTree>
    <p:extLst>
      <p:ext uri="{BB962C8B-B14F-4D97-AF65-F5344CB8AC3E}">
        <p14:creationId xmlns:p14="http://schemas.microsoft.com/office/powerpoint/2010/main" val="1967798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8615"/>
            <a:ext cx="8596668" cy="5522747"/>
          </a:xfrm>
        </p:spPr>
        <p:txBody>
          <a:bodyPr/>
          <a:lstStyle/>
          <a:p>
            <a:r>
              <a:rPr lang="et-EE" b="1" dirty="0" smtClean="0"/>
              <a:t>5. Dividendide suhtarvud. </a:t>
            </a:r>
            <a:r>
              <a:rPr lang="et-EE" dirty="0" smtClean="0"/>
              <a:t>Neid kasutatakse peamiselt investeerimisotsuste tegemisel, pikaajalisel planeerimisel ja aktsiate turuhinna analüüsimisel. Turuhinna saab määrata börsil kaubeldavatele aktsiatele.</a:t>
            </a:r>
          </a:p>
          <a:p>
            <a:r>
              <a:rPr lang="et-EE" b="1" dirty="0" smtClean="0"/>
              <a:t>Tulu ühe lihtaktsia </a:t>
            </a:r>
            <a:r>
              <a:rPr lang="et-EE" dirty="0" smtClean="0"/>
              <a:t>kohta (</a:t>
            </a:r>
            <a:r>
              <a:rPr lang="et-EE" dirty="0" err="1" smtClean="0"/>
              <a:t>earnings</a:t>
            </a:r>
            <a:r>
              <a:rPr lang="et-EE" dirty="0" smtClean="0"/>
              <a:t> </a:t>
            </a:r>
            <a:r>
              <a:rPr lang="et-EE" dirty="0" err="1" smtClean="0"/>
              <a:t>per</a:t>
            </a:r>
            <a:r>
              <a:rPr lang="et-EE" dirty="0" smtClean="0"/>
              <a:t> </a:t>
            </a:r>
            <a:r>
              <a:rPr lang="et-EE" dirty="0" err="1" smtClean="0"/>
              <a:t>share,EPS</a:t>
            </a:r>
            <a:r>
              <a:rPr lang="et-EE" dirty="0" smtClean="0"/>
              <a:t>) kajastab kasumit ühe lihtaktsia kohta aruandeperioodil. Lihtaktsiate keskmine arv on kaalutud keskmine ja kaaluks on aeg, mille vältel on aktsiad aktsionäri käes, omandis.</a:t>
            </a:r>
          </a:p>
          <a:p>
            <a:pPr marL="0" indent="0">
              <a:buNone/>
            </a:pPr>
            <a:r>
              <a:rPr lang="et-EE" dirty="0"/>
              <a:t> </a:t>
            </a:r>
            <a:r>
              <a:rPr lang="et-EE" dirty="0" smtClean="0"/>
              <a:t>  </a:t>
            </a:r>
            <a:r>
              <a:rPr lang="et-EE" b="1" dirty="0" smtClean="0"/>
              <a:t>Tulu ühe lihtaktsia kohta</a:t>
            </a:r>
            <a:r>
              <a:rPr lang="et-EE" b="1" dirty="0" smtClean="0"/>
              <a:t>=(puhaskasum-eelisaktsiate dividendid)/</a:t>
            </a:r>
            <a:r>
              <a:rPr lang="et-EE" b="1" dirty="0" smtClean="0"/>
              <a:t>lihtaktsiate</a:t>
            </a:r>
          </a:p>
          <a:p>
            <a:pPr marL="0" indent="0">
              <a:buNone/>
            </a:pPr>
            <a:r>
              <a:rPr lang="et-EE" b="1" dirty="0"/>
              <a:t> </a:t>
            </a:r>
            <a:r>
              <a:rPr lang="et-EE" b="1" dirty="0" smtClean="0"/>
              <a:t>                                                                                        keskmine arv  (5.1.) </a:t>
            </a:r>
          </a:p>
          <a:p>
            <a:r>
              <a:rPr lang="et-EE" b="1" dirty="0" smtClean="0"/>
              <a:t>Hinna ja tulu kordaja </a:t>
            </a:r>
            <a:r>
              <a:rPr lang="et-EE" dirty="0" smtClean="0"/>
              <a:t>on investorite jaoks oluline indikaator aktsiate soetamise otsustamisel, sest see väljendab aktsiate väärtust kui kasumist sõltuvat suurust. Näitaja abil saab võrrelda erinevate ettevõtete aktsiate suhtelist väärtust ning otsustada tinglikult mitme aasta jooksul saab aktsionär  investeeritud raha tagasi. Kordaja kõrge väärtus võib iseloomustada ettevõtte laiendamise kavale ja suurendab huvi aktsiate vastu.</a:t>
            </a:r>
          </a:p>
          <a:p>
            <a:pPr marL="0" indent="0">
              <a:buNone/>
            </a:pPr>
            <a:r>
              <a:rPr lang="et-EE" dirty="0"/>
              <a:t> </a:t>
            </a:r>
            <a:r>
              <a:rPr lang="et-EE" dirty="0" smtClean="0"/>
              <a:t>    </a:t>
            </a:r>
            <a:r>
              <a:rPr lang="et-EE" b="1" dirty="0" smtClean="0"/>
              <a:t>Hinna ja tulu kordaja= aktsia turuhind/puhaskasum ühe aktsia kohta (5.2.)</a:t>
            </a:r>
          </a:p>
        </p:txBody>
      </p:sp>
    </p:spTree>
    <p:extLst>
      <p:ext uri="{BB962C8B-B14F-4D97-AF65-F5344CB8AC3E}">
        <p14:creationId xmlns:p14="http://schemas.microsoft.com/office/powerpoint/2010/main" val="10430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7797"/>
            <a:ext cx="8596668" cy="5413565"/>
          </a:xfrm>
        </p:spPr>
        <p:txBody>
          <a:bodyPr/>
          <a:lstStyle/>
          <a:p>
            <a:r>
              <a:rPr lang="et-EE" b="1" dirty="0" smtClean="0"/>
              <a:t>Lihtaktsiate nimiväärtus (</a:t>
            </a:r>
            <a:r>
              <a:rPr lang="et-EE" b="1" dirty="0" err="1" smtClean="0"/>
              <a:t>book</a:t>
            </a:r>
            <a:r>
              <a:rPr lang="et-EE" b="1" dirty="0" smtClean="0"/>
              <a:t> </a:t>
            </a:r>
            <a:r>
              <a:rPr lang="et-EE" b="1" dirty="0" err="1" smtClean="0"/>
              <a:t>value</a:t>
            </a:r>
            <a:r>
              <a:rPr lang="et-EE" b="1" dirty="0" smtClean="0"/>
              <a:t> </a:t>
            </a:r>
            <a:r>
              <a:rPr lang="et-EE" b="1" dirty="0" err="1" smtClean="0"/>
              <a:t>per</a:t>
            </a:r>
            <a:r>
              <a:rPr lang="et-EE" b="1" dirty="0" smtClean="0"/>
              <a:t> </a:t>
            </a:r>
            <a:r>
              <a:rPr lang="et-EE" b="1" dirty="0" err="1" smtClean="0"/>
              <a:t>share</a:t>
            </a:r>
            <a:r>
              <a:rPr lang="et-EE" b="1" dirty="0" smtClean="0"/>
              <a:t>) </a:t>
            </a:r>
            <a:r>
              <a:rPr lang="et-EE" dirty="0" smtClean="0"/>
              <a:t>on raamatupidamises kajastatav aktsiate väärtus. Raamatupidamises kajastatakse mineviku andmeid ja see ei huvita eriti turgu. Aktsia turuhind erineb reeglina selle turuväärtusest.</a:t>
            </a:r>
          </a:p>
          <a:p>
            <a:pPr marL="0" indent="0">
              <a:buNone/>
            </a:pPr>
            <a:r>
              <a:rPr lang="et-EE" dirty="0"/>
              <a:t> </a:t>
            </a:r>
            <a:r>
              <a:rPr lang="et-EE" b="1" dirty="0" smtClean="0"/>
              <a:t>Lihtaktsia nimiväärtus</a:t>
            </a:r>
            <a:r>
              <a:rPr lang="et-EE" b="1" dirty="0" smtClean="0"/>
              <a:t>=(omakapital-eelisaktsiate maksumus)/</a:t>
            </a:r>
            <a:r>
              <a:rPr lang="et-EE" b="1" dirty="0" smtClean="0"/>
              <a:t>lihtaktsiate arv</a:t>
            </a:r>
          </a:p>
          <a:p>
            <a:pPr marL="0" indent="0">
              <a:buNone/>
            </a:pPr>
            <a:r>
              <a:rPr lang="et-EE" b="1" dirty="0"/>
              <a:t> </a:t>
            </a:r>
            <a:r>
              <a:rPr lang="et-EE" b="1" dirty="0" smtClean="0"/>
              <a:t>                                                                                                              (5.3.)</a:t>
            </a:r>
          </a:p>
          <a:p>
            <a:r>
              <a:rPr lang="et-EE" b="1" dirty="0" smtClean="0"/>
              <a:t>Dividendid ühe aktsia kohta </a:t>
            </a:r>
            <a:r>
              <a:rPr lang="et-EE" dirty="0" smtClean="0"/>
              <a:t>näitab dividendi summat ühe lihtaktsia kohta aruandeperioodil. </a:t>
            </a:r>
          </a:p>
          <a:p>
            <a:pPr marL="0" indent="0">
              <a:buNone/>
            </a:pPr>
            <a:r>
              <a:rPr lang="et-EE" dirty="0"/>
              <a:t> </a:t>
            </a:r>
            <a:r>
              <a:rPr lang="et-EE" dirty="0" smtClean="0"/>
              <a:t>    </a:t>
            </a:r>
            <a:r>
              <a:rPr lang="et-EE" b="1" dirty="0" smtClean="0"/>
              <a:t>Dividendid ühe aktsia kohta=lihtaktsiate dividendi summa/lihtaktsiate arv</a:t>
            </a:r>
          </a:p>
          <a:p>
            <a:pPr marL="0" indent="0">
              <a:buNone/>
            </a:pPr>
            <a:r>
              <a:rPr lang="et-EE" b="1" dirty="0"/>
              <a:t> </a:t>
            </a:r>
            <a:r>
              <a:rPr lang="et-EE" b="1" dirty="0" smtClean="0"/>
              <a:t>                                                                                                              (5.4.)</a:t>
            </a:r>
          </a:p>
          <a:p>
            <a:r>
              <a:rPr lang="et-EE" b="1" dirty="0" smtClean="0"/>
              <a:t>Dividendide väljamakse kordaja </a:t>
            </a:r>
            <a:r>
              <a:rPr lang="et-EE" dirty="0" smtClean="0"/>
              <a:t>(dividend </a:t>
            </a:r>
            <a:r>
              <a:rPr lang="et-EE" dirty="0" err="1" smtClean="0"/>
              <a:t>payout</a:t>
            </a:r>
            <a:r>
              <a:rPr lang="et-EE" dirty="0" smtClean="0"/>
              <a:t> </a:t>
            </a:r>
            <a:r>
              <a:rPr lang="et-EE" dirty="0" err="1" smtClean="0"/>
              <a:t>ratio</a:t>
            </a:r>
            <a:r>
              <a:rPr lang="et-EE" dirty="0" smtClean="0"/>
              <a:t>) näitab makstava dividendi osatähtsust puhaskasumist ja ettevõtte dividendipoliitikat. Kiiresti areneval ettevõttel on selle näitaja arvväärtus madal, kuna suurem osa kasumist akumuleeritakse. Arvväärtus ei tohiks olla kõrgem kui 2/3. Arvutamiseks on kaks valemit: </a:t>
            </a:r>
            <a:endParaRPr lang="et-EE" dirty="0"/>
          </a:p>
        </p:txBody>
      </p:sp>
    </p:spTree>
    <p:extLst>
      <p:ext uri="{BB962C8B-B14F-4D97-AF65-F5344CB8AC3E}">
        <p14:creationId xmlns:p14="http://schemas.microsoft.com/office/powerpoint/2010/main" val="1926017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277" y="545911"/>
            <a:ext cx="8596668" cy="5495452"/>
          </a:xfrm>
        </p:spPr>
        <p:txBody>
          <a:bodyPr/>
          <a:lstStyle/>
          <a:p>
            <a:pPr marL="0" indent="0">
              <a:buNone/>
            </a:pPr>
            <a:r>
              <a:rPr lang="et-EE" b="1" dirty="0" smtClean="0"/>
              <a:t>Dividendi väljamakse kordaja= dividend aktsia kohta/puhaskasum aktsia kohta</a:t>
            </a:r>
          </a:p>
          <a:p>
            <a:pPr marL="0" indent="0">
              <a:buNone/>
            </a:pPr>
            <a:r>
              <a:rPr lang="et-EE" b="1" dirty="0"/>
              <a:t> </a:t>
            </a:r>
            <a:r>
              <a:rPr lang="et-EE" b="1" dirty="0" smtClean="0"/>
              <a:t>                                                                                                               (5.5.)</a:t>
            </a:r>
          </a:p>
          <a:p>
            <a:pPr marL="0" indent="0">
              <a:buNone/>
            </a:pPr>
            <a:r>
              <a:rPr lang="et-EE" b="1" dirty="0" smtClean="0"/>
              <a:t>Dividendi väljamakse kordaja= dividendi kogusumma/puhaskasum         (5.6.)</a:t>
            </a:r>
          </a:p>
          <a:p>
            <a:r>
              <a:rPr lang="et-EE" b="1" dirty="0" smtClean="0"/>
              <a:t>Dividendimäär </a:t>
            </a:r>
            <a:r>
              <a:rPr lang="et-EE" dirty="0" smtClean="0"/>
              <a:t>(dividend </a:t>
            </a:r>
            <a:r>
              <a:rPr lang="et-EE" dirty="0" err="1" smtClean="0"/>
              <a:t>yield</a:t>
            </a:r>
            <a:r>
              <a:rPr lang="et-EE" dirty="0" smtClean="0"/>
              <a:t>) näitab aktsiate tasuvust nende turuhinna suhtes. Saab võrrelda erinevate aktsiate tulusust (%). Kõrge näitaja iseloomustab küpset ettevõtet (5-8%) ja madal tase (kuni 3%) on tavaliselt areneval ettevõttel, kus kasum akumuleeritakse. </a:t>
            </a:r>
          </a:p>
          <a:p>
            <a:pPr marL="0" indent="0">
              <a:buNone/>
            </a:pPr>
            <a:r>
              <a:rPr lang="et-EE" b="1" dirty="0"/>
              <a:t> </a:t>
            </a:r>
            <a:r>
              <a:rPr lang="et-EE" b="1" dirty="0" smtClean="0"/>
              <a:t>    Dividendimäär= dividendid ühe aktsia kohta/aktsia turuhind             (5.7.)   </a:t>
            </a:r>
          </a:p>
          <a:p>
            <a:r>
              <a:rPr lang="et-EE" b="1" dirty="0" smtClean="0"/>
              <a:t>Dividendide suhtarvude analüüs on mõneti probleemsem, sest igal aastal dividende ei maksta, probleemiks on kauplemine ja turuhinna määramine.               </a:t>
            </a:r>
            <a:endParaRPr lang="et-EE" b="1" dirty="0"/>
          </a:p>
        </p:txBody>
      </p:sp>
    </p:spTree>
    <p:extLst>
      <p:ext uri="{BB962C8B-B14F-4D97-AF65-F5344CB8AC3E}">
        <p14:creationId xmlns:p14="http://schemas.microsoft.com/office/powerpoint/2010/main" val="3458363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7673"/>
            <a:ext cx="8596668" cy="5563690"/>
          </a:xfrm>
        </p:spPr>
        <p:txBody>
          <a:bodyPr>
            <a:normAutofit fontScale="92500" lnSpcReduction="10000"/>
          </a:bodyPr>
          <a:lstStyle/>
          <a:p>
            <a:r>
              <a:rPr lang="et-EE" b="1" dirty="0" smtClean="0"/>
              <a:t>6. Pankrotiohu analüüs. </a:t>
            </a:r>
            <a:r>
              <a:rPr lang="et-EE" dirty="0" smtClean="0"/>
              <a:t>Sageli koostatakse koos suhtarvude analüüsiga Edward </a:t>
            </a:r>
            <a:r>
              <a:rPr lang="et-EE" dirty="0" err="1" smtClean="0"/>
              <a:t>Altmani</a:t>
            </a:r>
            <a:r>
              <a:rPr lang="et-EE" dirty="0" smtClean="0"/>
              <a:t> pakutud</a:t>
            </a:r>
            <a:r>
              <a:rPr lang="et-EE" b="1" dirty="0" smtClean="0"/>
              <a:t> Z-skoori </a:t>
            </a:r>
            <a:r>
              <a:rPr lang="et-EE" dirty="0" smtClean="0"/>
              <a:t>pankrotiohu hindamiseks. Mudelil on mitmeid modifikatsioone, millest selgitame kahte. Selle mudeli kasutamine on mõneti probleemne:</a:t>
            </a:r>
          </a:p>
          <a:p>
            <a:pPr marL="0" indent="0">
              <a:buNone/>
            </a:pPr>
            <a:r>
              <a:rPr lang="et-EE" dirty="0"/>
              <a:t> </a:t>
            </a:r>
            <a:r>
              <a:rPr lang="et-EE" dirty="0" smtClean="0"/>
              <a:t>    1) mudel on loodud USA ettevõtete majandusnäitajate analüüsi tulemusena aastatel 1946-1965</a:t>
            </a:r>
          </a:p>
          <a:p>
            <a:pPr marL="0" indent="0">
              <a:buNone/>
            </a:pPr>
            <a:r>
              <a:rPr lang="et-EE" dirty="0"/>
              <a:t> </a:t>
            </a:r>
            <a:r>
              <a:rPr lang="et-EE" dirty="0" smtClean="0"/>
              <a:t>    2) aktsiate turuväärtuse ja kohustuste suhe pole enamiku Eesti ettevõtete puhul kasutatav</a:t>
            </a:r>
          </a:p>
          <a:p>
            <a:pPr marL="0" indent="0">
              <a:buNone/>
            </a:pPr>
            <a:r>
              <a:rPr lang="et-EE" dirty="0"/>
              <a:t> </a:t>
            </a:r>
            <a:r>
              <a:rPr lang="et-EE" dirty="0" smtClean="0"/>
              <a:t>    3) kõik näitajad, peale ühe, on suhtes koguvarasse</a:t>
            </a:r>
          </a:p>
          <a:p>
            <a:pPr marL="0" indent="0">
              <a:buNone/>
            </a:pPr>
            <a:r>
              <a:rPr lang="et-EE" dirty="0"/>
              <a:t> </a:t>
            </a:r>
            <a:r>
              <a:rPr lang="et-EE" dirty="0" smtClean="0"/>
              <a:t>    4) mudeli kasutamisse Eestis tuleks suhtuda konservatiivselt</a:t>
            </a:r>
          </a:p>
          <a:p>
            <a:pPr marL="0" indent="0">
              <a:buNone/>
            </a:pPr>
            <a:r>
              <a:rPr lang="et-EE" dirty="0" smtClean="0"/>
              <a:t>     </a:t>
            </a:r>
            <a:r>
              <a:rPr lang="et-EE" b="1" dirty="0" smtClean="0"/>
              <a:t>Z= 6,56X1+3,26X2+6,72X3+1,05X4                                          (6.1.)</a:t>
            </a:r>
          </a:p>
          <a:p>
            <a:pPr marL="0" indent="0">
              <a:buNone/>
            </a:pPr>
            <a:r>
              <a:rPr lang="et-EE" b="1" dirty="0"/>
              <a:t> </a:t>
            </a:r>
            <a:r>
              <a:rPr lang="et-EE" b="1" dirty="0" smtClean="0"/>
              <a:t>    kus</a:t>
            </a:r>
          </a:p>
          <a:p>
            <a:pPr marL="0" indent="0">
              <a:buNone/>
            </a:pPr>
            <a:r>
              <a:rPr lang="et-EE" b="1" dirty="0"/>
              <a:t> </a:t>
            </a:r>
            <a:r>
              <a:rPr lang="et-EE" b="1" dirty="0" smtClean="0"/>
              <a:t>    X1= käibevara-lühiajalised kohustused/koguvara</a:t>
            </a:r>
          </a:p>
          <a:p>
            <a:pPr marL="0" indent="0">
              <a:buNone/>
            </a:pPr>
            <a:r>
              <a:rPr lang="et-EE" b="1" dirty="0"/>
              <a:t> </a:t>
            </a:r>
            <a:r>
              <a:rPr lang="et-EE" b="1" dirty="0" smtClean="0"/>
              <a:t>    X2= jaotamata kasum/koguvara</a:t>
            </a:r>
          </a:p>
          <a:p>
            <a:pPr marL="0" indent="0">
              <a:buNone/>
            </a:pPr>
            <a:r>
              <a:rPr lang="et-EE" b="1" dirty="0"/>
              <a:t> </a:t>
            </a:r>
            <a:r>
              <a:rPr lang="et-EE" b="1" dirty="0" smtClean="0"/>
              <a:t>    X3= ärikasum/koguvara</a:t>
            </a:r>
          </a:p>
          <a:p>
            <a:pPr marL="0" indent="0">
              <a:buNone/>
            </a:pPr>
            <a:r>
              <a:rPr lang="et-EE" b="1" dirty="0"/>
              <a:t> </a:t>
            </a:r>
            <a:r>
              <a:rPr lang="et-EE" b="1" dirty="0" smtClean="0"/>
              <a:t>    X4= omakapital (turuväärtus)/kohustised    </a:t>
            </a:r>
          </a:p>
          <a:p>
            <a:pPr marL="0" indent="0">
              <a:buNone/>
            </a:pPr>
            <a:r>
              <a:rPr lang="et-EE" b="1" dirty="0"/>
              <a:t> </a:t>
            </a:r>
            <a:r>
              <a:rPr lang="et-EE" b="1" dirty="0" smtClean="0"/>
              <a:t>                                       </a:t>
            </a:r>
            <a:endParaRPr lang="et-EE" b="1" dirty="0"/>
          </a:p>
        </p:txBody>
      </p:sp>
    </p:spTree>
    <p:extLst>
      <p:ext uri="{BB962C8B-B14F-4D97-AF65-F5344CB8AC3E}">
        <p14:creationId xmlns:p14="http://schemas.microsoft.com/office/powerpoint/2010/main" val="2832869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2263"/>
            <a:ext cx="8596668" cy="5509099"/>
          </a:xfrm>
        </p:spPr>
        <p:txBody>
          <a:bodyPr/>
          <a:lstStyle/>
          <a:p>
            <a:pPr marL="0" indent="0">
              <a:buNone/>
            </a:pPr>
            <a:r>
              <a:rPr lang="et-EE" b="1" dirty="0" smtClean="0"/>
              <a:t>Hinnang tulemusele:</a:t>
            </a:r>
          </a:p>
          <a:p>
            <a:pPr marL="0" indent="0">
              <a:buNone/>
            </a:pPr>
            <a:r>
              <a:rPr lang="et-EE" dirty="0" smtClean="0"/>
              <a:t>Z &gt; 2,60, siis pankrotiohtu pole</a:t>
            </a:r>
          </a:p>
          <a:p>
            <a:pPr marL="0" indent="0">
              <a:buNone/>
            </a:pPr>
            <a:r>
              <a:rPr lang="et-EE" dirty="0" smtClean="0"/>
              <a:t>Z &lt; 1,10, pankrotioht on väga suur</a:t>
            </a:r>
          </a:p>
          <a:p>
            <a:pPr marL="0" indent="0">
              <a:buNone/>
            </a:pPr>
            <a:r>
              <a:rPr lang="et-EE" dirty="0" smtClean="0"/>
              <a:t>1,10 &lt; Z &lt; 2,60, ettevõtte finantsseisund on ebaselge (kõik on võimalik)</a:t>
            </a:r>
          </a:p>
          <a:p>
            <a:pPr marL="0" indent="0">
              <a:buNone/>
            </a:pPr>
            <a:endParaRPr lang="et-EE" dirty="0"/>
          </a:p>
          <a:p>
            <a:pPr marL="0" indent="0">
              <a:buNone/>
            </a:pPr>
            <a:r>
              <a:rPr lang="et-EE" b="1" dirty="0" smtClean="0"/>
              <a:t>Z´= 1,2X1+1,4X2+3,3X3+0,6X4+0,999X5                                         (6.2.)   </a:t>
            </a:r>
          </a:p>
          <a:p>
            <a:pPr marL="0" indent="0">
              <a:buNone/>
            </a:pPr>
            <a:r>
              <a:rPr lang="et-EE" b="1" dirty="0" smtClean="0"/>
              <a:t>kus</a:t>
            </a:r>
          </a:p>
          <a:p>
            <a:pPr marL="0" indent="0">
              <a:buNone/>
            </a:pPr>
            <a:r>
              <a:rPr lang="et-EE" b="1" dirty="0" smtClean="0"/>
              <a:t>X1= käibevara-lühiajalised kohustised/koguvara</a:t>
            </a:r>
          </a:p>
          <a:p>
            <a:pPr marL="0" indent="0">
              <a:buNone/>
            </a:pPr>
            <a:r>
              <a:rPr lang="et-EE" b="1" dirty="0" smtClean="0"/>
              <a:t>X2= jaotamata kasum/koguvara</a:t>
            </a:r>
          </a:p>
          <a:p>
            <a:pPr marL="0" indent="0">
              <a:buNone/>
            </a:pPr>
            <a:r>
              <a:rPr lang="et-EE" b="1" dirty="0" smtClean="0"/>
              <a:t>X3= ärikasum/koguvara</a:t>
            </a:r>
          </a:p>
          <a:p>
            <a:pPr marL="0" indent="0">
              <a:buNone/>
            </a:pPr>
            <a:r>
              <a:rPr lang="et-EE" b="1" dirty="0" smtClean="0"/>
              <a:t>X4= omakapital (turuväärtus)/kohustised </a:t>
            </a:r>
          </a:p>
          <a:p>
            <a:pPr marL="0" indent="0">
              <a:buNone/>
            </a:pPr>
            <a:r>
              <a:rPr lang="et-EE" b="1" dirty="0" smtClean="0"/>
              <a:t>X5= müügitulu/koguvara</a:t>
            </a:r>
          </a:p>
          <a:p>
            <a:pPr marL="0" indent="0">
              <a:buNone/>
            </a:pPr>
            <a:r>
              <a:rPr lang="et-EE" dirty="0" smtClean="0"/>
              <a:t> </a:t>
            </a:r>
            <a:endParaRPr lang="et-EE" dirty="0"/>
          </a:p>
        </p:txBody>
      </p:sp>
    </p:spTree>
    <p:extLst>
      <p:ext uri="{BB962C8B-B14F-4D97-AF65-F5344CB8AC3E}">
        <p14:creationId xmlns:p14="http://schemas.microsoft.com/office/powerpoint/2010/main" val="302545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73457"/>
            <a:ext cx="8596668" cy="5167905"/>
          </a:xfrm>
        </p:spPr>
        <p:txBody>
          <a:bodyPr/>
          <a:lstStyle/>
          <a:p>
            <a:r>
              <a:rPr lang="et-EE" dirty="0" smtClean="0"/>
              <a:t>Majandusarvestus on plaanipärane ja süsteemne tegevus, et toota infot tarbijatele kahel eesmärgil:</a:t>
            </a:r>
          </a:p>
          <a:p>
            <a:pPr marL="0" indent="0">
              <a:buNone/>
            </a:pPr>
            <a:r>
              <a:rPr lang="et-EE" dirty="0"/>
              <a:t> </a:t>
            </a:r>
            <a:r>
              <a:rPr lang="et-EE" dirty="0" smtClean="0"/>
              <a:t>    1. otsuste tegemiseks ettevõtte sisestele tarbijatele</a:t>
            </a:r>
          </a:p>
          <a:p>
            <a:pPr marL="0" indent="0">
              <a:buNone/>
            </a:pPr>
            <a:r>
              <a:rPr lang="et-EE" dirty="0"/>
              <a:t> </a:t>
            </a:r>
            <a:r>
              <a:rPr lang="et-EE" dirty="0" smtClean="0"/>
              <a:t>    2. aruandmiseks ettevõtte välistele tarbijatele</a:t>
            </a:r>
          </a:p>
          <a:p>
            <a:pPr>
              <a:buFont typeface="Wingdings" panose="05000000000000000000" pitchFamily="2" charset="2"/>
              <a:buChar char="Ø"/>
            </a:pPr>
            <a:r>
              <a:rPr lang="et-EE" dirty="0" smtClean="0"/>
              <a:t>Info vastu tunnevad huvi väga erinevad huvigrupid: omanikud, juhtkond, töövõtjad, tööotsijad, kreeditorid, tarnijad, ostjad, valitsus jt. </a:t>
            </a:r>
          </a:p>
          <a:p>
            <a:pPr>
              <a:buFont typeface="Wingdings" panose="05000000000000000000" pitchFamily="2" charset="2"/>
              <a:buChar char="Ø"/>
            </a:pPr>
            <a:r>
              <a:rPr lang="et-EE" dirty="0" smtClean="0"/>
              <a:t>Firma väärtuse maksimeerimiseks peab välja selgitama selle tugevad küljed, et neid arendada ning nõrgad valdkonnad, et neid korrigeerida, tugevdada.</a:t>
            </a:r>
          </a:p>
          <a:p>
            <a:pPr>
              <a:buFont typeface="Wingdings" panose="05000000000000000000" pitchFamily="2" charset="2"/>
              <a:buChar char="Ø"/>
            </a:pPr>
            <a:r>
              <a:rPr lang="et-EE" dirty="0" smtClean="0"/>
              <a:t>Finantsaruandluse analüüs tugineb mineviku aruandluse andmetele, et hinnata tänast seisu ja koostada tuleviku prognoose. Analüütik peab alati arvestama sellega, et aruandlus on möödunud perioodi info.   </a:t>
            </a:r>
          </a:p>
          <a:p>
            <a:pPr>
              <a:buFont typeface="Wingdings" panose="05000000000000000000" pitchFamily="2" charset="2"/>
              <a:buChar char="Ø"/>
            </a:pPr>
            <a:r>
              <a:rPr lang="et-EE" dirty="0" smtClean="0"/>
              <a:t>Ettevõte võib püstitada erinevaid finantsalaseid eesmärke: võita konkurente, suurendada läbimüüki või turuosa, hoiduda finantsraskustest ning vältida pankrotti. </a:t>
            </a:r>
            <a:endParaRPr lang="et-EE" dirty="0"/>
          </a:p>
        </p:txBody>
      </p:sp>
    </p:spTree>
    <p:extLst>
      <p:ext uri="{BB962C8B-B14F-4D97-AF65-F5344CB8AC3E}">
        <p14:creationId xmlns:p14="http://schemas.microsoft.com/office/powerpoint/2010/main" val="2450890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9559"/>
            <a:ext cx="8596668" cy="5991366"/>
          </a:xfrm>
        </p:spPr>
        <p:txBody>
          <a:bodyPr/>
          <a:lstStyle/>
          <a:p>
            <a:pPr marL="0" indent="0">
              <a:buNone/>
            </a:pPr>
            <a:r>
              <a:rPr lang="et-EE" b="1" dirty="0" smtClean="0"/>
              <a:t>    Hinnang tulemusele:</a:t>
            </a:r>
          </a:p>
          <a:p>
            <a:pPr marL="0" indent="0">
              <a:buNone/>
            </a:pPr>
            <a:r>
              <a:rPr lang="et-EE" dirty="0"/>
              <a:t> </a:t>
            </a:r>
            <a:r>
              <a:rPr lang="et-EE" dirty="0" smtClean="0"/>
              <a:t>   Z´ &gt; 2,99, siis pankrotiohtu pole</a:t>
            </a:r>
          </a:p>
          <a:p>
            <a:pPr marL="0" indent="0">
              <a:buNone/>
            </a:pPr>
            <a:r>
              <a:rPr lang="et-EE" dirty="0"/>
              <a:t> </a:t>
            </a:r>
            <a:r>
              <a:rPr lang="et-EE" dirty="0" smtClean="0"/>
              <a:t>   Z´ &lt; 1,81, väga suur pankrotioht</a:t>
            </a:r>
          </a:p>
          <a:p>
            <a:pPr marL="0" indent="0">
              <a:buNone/>
            </a:pPr>
            <a:r>
              <a:rPr lang="et-EE" dirty="0"/>
              <a:t> </a:t>
            </a:r>
            <a:r>
              <a:rPr lang="et-EE" dirty="0" smtClean="0"/>
              <a:t>   1,81 &lt; Z´&lt; 2,99, on ettevõtte finantsseisund ebaselge (kõik on võimalik)</a:t>
            </a:r>
          </a:p>
          <a:p>
            <a:pPr marL="0" indent="0">
              <a:buNone/>
            </a:pPr>
            <a:r>
              <a:rPr lang="et-EE" b="1" dirty="0" err="1" smtClean="0"/>
              <a:t>T-mudel</a:t>
            </a:r>
            <a:r>
              <a:rPr lang="et-EE" dirty="0" smtClean="0"/>
              <a:t> on I. Künnapase koostatud pankrotiohu prognoosimise mudel, mida kasutab AS Krediidiinfo.</a:t>
            </a:r>
          </a:p>
          <a:p>
            <a:pPr marL="0" indent="0">
              <a:buNone/>
            </a:pPr>
            <a:r>
              <a:rPr lang="et-EE" dirty="0"/>
              <a:t> </a:t>
            </a:r>
            <a:r>
              <a:rPr lang="et-EE" dirty="0" smtClean="0"/>
              <a:t>  </a:t>
            </a:r>
            <a:r>
              <a:rPr lang="et-EE" b="1" dirty="0" smtClean="0"/>
              <a:t>T= 2,440X1+0,348X2+0,306X3                                               (6.3.)</a:t>
            </a:r>
          </a:p>
          <a:p>
            <a:pPr marL="0" indent="0">
              <a:buNone/>
            </a:pPr>
            <a:r>
              <a:rPr lang="et-EE" b="1" dirty="0"/>
              <a:t> </a:t>
            </a:r>
            <a:r>
              <a:rPr lang="et-EE" b="1" dirty="0" smtClean="0"/>
              <a:t>  kus</a:t>
            </a:r>
          </a:p>
          <a:p>
            <a:pPr marL="0" indent="0">
              <a:buNone/>
            </a:pPr>
            <a:r>
              <a:rPr lang="et-EE" b="1" dirty="0"/>
              <a:t> </a:t>
            </a:r>
            <a:r>
              <a:rPr lang="et-EE" b="1" dirty="0" smtClean="0"/>
              <a:t>  X1= puhaskasum/koguvara (koguvara puhasrentaablus)</a:t>
            </a:r>
          </a:p>
          <a:p>
            <a:pPr marL="0" indent="0">
              <a:buNone/>
            </a:pPr>
            <a:r>
              <a:rPr lang="et-EE" b="1" dirty="0"/>
              <a:t> </a:t>
            </a:r>
            <a:r>
              <a:rPr lang="et-EE" b="1" dirty="0" smtClean="0"/>
              <a:t>  X2= müügitulu/koguvara (koguvara tulusiduvus)</a:t>
            </a:r>
          </a:p>
          <a:p>
            <a:pPr marL="0" indent="0">
              <a:buNone/>
            </a:pPr>
            <a:r>
              <a:rPr lang="et-EE" b="1" dirty="0"/>
              <a:t> </a:t>
            </a:r>
            <a:r>
              <a:rPr lang="et-EE" b="1" dirty="0" smtClean="0"/>
              <a:t>  X3= käibevara/lühiajalised kohustused (lühivõlgade kattekordaja)</a:t>
            </a:r>
          </a:p>
          <a:p>
            <a:pPr marL="0" indent="0">
              <a:buNone/>
            </a:pPr>
            <a:r>
              <a:rPr lang="et-EE" b="1" dirty="0"/>
              <a:t> </a:t>
            </a:r>
            <a:r>
              <a:rPr lang="et-EE" b="1" dirty="0" smtClean="0"/>
              <a:t>  Hinnang tulemusele:</a:t>
            </a:r>
          </a:p>
          <a:p>
            <a:pPr marL="0" indent="0">
              <a:buNone/>
            </a:pPr>
            <a:r>
              <a:rPr lang="et-EE" dirty="0"/>
              <a:t> </a:t>
            </a:r>
            <a:r>
              <a:rPr lang="et-EE" dirty="0" smtClean="0"/>
              <a:t>  T &lt; 0,37, pankroti tõenäosus on suur</a:t>
            </a:r>
          </a:p>
          <a:p>
            <a:pPr marL="0" indent="0">
              <a:buNone/>
            </a:pPr>
            <a:r>
              <a:rPr lang="et-EE" dirty="0"/>
              <a:t> </a:t>
            </a:r>
            <a:r>
              <a:rPr lang="et-EE" dirty="0" smtClean="0"/>
              <a:t>  T &gt; 1,22, siis </a:t>
            </a:r>
            <a:r>
              <a:rPr lang="et-EE" smtClean="0"/>
              <a:t>pankrotiohtu pole</a:t>
            </a:r>
            <a:endParaRPr lang="et-EE" dirty="0" smtClean="0"/>
          </a:p>
          <a:p>
            <a:pPr marL="0" indent="0">
              <a:buNone/>
            </a:pPr>
            <a:r>
              <a:rPr lang="et-EE" dirty="0"/>
              <a:t> </a:t>
            </a:r>
            <a:r>
              <a:rPr lang="et-EE" dirty="0" smtClean="0"/>
              <a:t>  0,37 &lt; T &lt; 1,22, on ettevõtte finantsseisund ebaselge, „pimeala“</a:t>
            </a:r>
          </a:p>
          <a:p>
            <a:pPr marL="0" indent="0">
              <a:buNone/>
            </a:pPr>
            <a:endParaRPr lang="et-EE" dirty="0"/>
          </a:p>
        </p:txBody>
      </p:sp>
    </p:spTree>
    <p:extLst>
      <p:ext uri="{BB962C8B-B14F-4D97-AF65-F5344CB8AC3E}">
        <p14:creationId xmlns:p14="http://schemas.microsoft.com/office/powerpoint/2010/main" val="38452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460" y="1501254"/>
            <a:ext cx="8596668" cy="3998747"/>
          </a:xfrm>
        </p:spPr>
        <p:txBody>
          <a:bodyPr/>
          <a:lstStyle/>
          <a:p>
            <a:r>
              <a:rPr lang="et-EE" dirty="0" smtClean="0"/>
              <a:t>Finantsanalüüsi võib jaotada põhimõtteliselt kolme põhietappi:</a:t>
            </a:r>
          </a:p>
          <a:p>
            <a:pPr marL="0" indent="0">
              <a:buNone/>
            </a:pPr>
            <a:r>
              <a:rPr lang="et-EE" dirty="0"/>
              <a:t> </a:t>
            </a:r>
            <a:r>
              <a:rPr lang="et-EE" dirty="0" smtClean="0"/>
              <a:t>    </a:t>
            </a:r>
            <a:r>
              <a:rPr lang="et-EE" b="1" dirty="0" smtClean="0"/>
              <a:t>1. Ettevalmistav etapp</a:t>
            </a:r>
            <a:r>
              <a:rPr lang="et-EE" dirty="0" smtClean="0"/>
              <a:t>, mille käigus tehakse kindlaks analüüsi eesmärgid, mis</a:t>
            </a:r>
          </a:p>
          <a:p>
            <a:pPr marL="0" indent="0">
              <a:buNone/>
            </a:pPr>
            <a:r>
              <a:rPr lang="et-EE" dirty="0"/>
              <a:t> </a:t>
            </a:r>
            <a:r>
              <a:rPr lang="et-EE" dirty="0" smtClean="0"/>
              <a:t>        võivad olla üldise iseloomuga või mõne kitsama huvigrupi püstitatud. </a:t>
            </a:r>
          </a:p>
          <a:p>
            <a:pPr marL="0" indent="0">
              <a:buNone/>
            </a:pPr>
            <a:r>
              <a:rPr lang="et-EE" dirty="0"/>
              <a:t> </a:t>
            </a:r>
            <a:r>
              <a:rPr lang="et-EE" dirty="0" smtClean="0"/>
              <a:t>        Sõltuvalt eesmärgist tuleb asuda aruannete uurimisele sh lisad ja </a:t>
            </a:r>
          </a:p>
          <a:p>
            <a:pPr marL="0" indent="0">
              <a:buNone/>
            </a:pPr>
            <a:r>
              <a:rPr lang="et-EE" dirty="0"/>
              <a:t> </a:t>
            </a:r>
            <a:r>
              <a:rPr lang="et-EE" dirty="0" smtClean="0"/>
              <a:t>        tegevusaruanne, mis annavad taustainfot muutuste paremaks mõistmiseks. </a:t>
            </a:r>
          </a:p>
          <a:p>
            <a:pPr marL="0" indent="0">
              <a:buNone/>
            </a:pPr>
            <a:r>
              <a:rPr lang="et-EE" dirty="0"/>
              <a:t> </a:t>
            </a:r>
            <a:r>
              <a:rPr lang="et-EE" dirty="0" smtClean="0"/>
              <a:t>        Sageli tahetakse vastuseid näiteks sellistele küsimustele: milline oli </a:t>
            </a:r>
          </a:p>
          <a:p>
            <a:pPr marL="0" indent="0">
              <a:buNone/>
            </a:pPr>
            <a:r>
              <a:rPr lang="et-EE" dirty="0"/>
              <a:t> </a:t>
            </a:r>
            <a:r>
              <a:rPr lang="et-EE" dirty="0" smtClean="0"/>
              <a:t>        ettevõtte seisukord ja tegevuse tulemused aruandeperioodil; millised on </a:t>
            </a:r>
          </a:p>
          <a:p>
            <a:pPr marL="0" indent="0">
              <a:buNone/>
            </a:pPr>
            <a:r>
              <a:rPr lang="et-EE" dirty="0"/>
              <a:t> </a:t>
            </a:r>
            <a:r>
              <a:rPr lang="et-EE" dirty="0" smtClean="0"/>
              <a:t>        tugevad ja nõrgad valdkonnad; mida tuleb ette võtta tegevuse </a:t>
            </a:r>
          </a:p>
          <a:p>
            <a:pPr marL="0" indent="0">
              <a:buNone/>
            </a:pPr>
            <a:r>
              <a:rPr lang="et-EE" dirty="0"/>
              <a:t> </a:t>
            </a:r>
            <a:r>
              <a:rPr lang="et-EE" dirty="0" smtClean="0"/>
              <a:t>        parandamiseks tulevikus jt.</a:t>
            </a:r>
            <a:endParaRPr lang="et-EE" dirty="0"/>
          </a:p>
        </p:txBody>
      </p:sp>
    </p:spTree>
    <p:extLst>
      <p:ext uri="{BB962C8B-B14F-4D97-AF65-F5344CB8AC3E}">
        <p14:creationId xmlns:p14="http://schemas.microsoft.com/office/powerpoint/2010/main" val="108467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868" y="655093"/>
            <a:ext cx="8596668" cy="4881301"/>
          </a:xfrm>
        </p:spPr>
        <p:txBody>
          <a:bodyPr/>
          <a:lstStyle/>
          <a:p>
            <a:r>
              <a:rPr lang="et-EE" dirty="0" smtClean="0"/>
              <a:t>Samas tuleb arvestada aruannete teatud piiratusega:</a:t>
            </a:r>
          </a:p>
          <a:p>
            <a:pPr marL="0" indent="0">
              <a:buNone/>
            </a:pPr>
            <a:r>
              <a:rPr lang="et-EE" dirty="0"/>
              <a:t> </a:t>
            </a:r>
            <a:r>
              <a:rPr lang="et-EE" dirty="0" smtClean="0"/>
              <a:t>    1. bilanss ei pruugi kajastada varade tegelikku väärust</a:t>
            </a:r>
          </a:p>
          <a:p>
            <a:pPr marL="0" indent="0">
              <a:buNone/>
            </a:pPr>
            <a:r>
              <a:rPr lang="et-EE" dirty="0"/>
              <a:t> </a:t>
            </a:r>
            <a:r>
              <a:rPr lang="et-EE" dirty="0" smtClean="0"/>
              <a:t>    2. info on suunatud minevikku</a:t>
            </a:r>
          </a:p>
          <a:p>
            <a:pPr marL="0" indent="0">
              <a:buNone/>
            </a:pPr>
            <a:r>
              <a:rPr lang="et-EE" dirty="0"/>
              <a:t> </a:t>
            </a:r>
            <a:r>
              <a:rPr lang="et-EE" dirty="0" smtClean="0"/>
              <a:t>    3. mõned kirjed on hinnangulised ja seega subjektiivsed (debitoorne võlg, </a:t>
            </a:r>
          </a:p>
          <a:p>
            <a:pPr marL="0" indent="0">
              <a:buNone/>
            </a:pPr>
            <a:r>
              <a:rPr lang="et-EE" dirty="0"/>
              <a:t> </a:t>
            </a:r>
            <a:r>
              <a:rPr lang="et-EE" dirty="0" smtClean="0"/>
              <a:t>        tootmisvarud, põhivarad jm)</a:t>
            </a:r>
          </a:p>
          <a:p>
            <a:pPr marL="0" indent="0">
              <a:buNone/>
            </a:pPr>
            <a:r>
              <a:rPr lang="et-EE" dirty="0"/>
              <a:t> </a:t>
            </a:r>
            <a:r>
              <a:rPr lang="et-EE" dirty="0" smtClean="0"/>
              <a:t>     4. tuleb arvestada mõnede kirjete väärtuse kasvuga (nt. </a:t>
            </a:r>
            <a:r>
              <a:rPr lang="et-EE" dirty="0"/>
              <a:t>p</a:t>
            </a:r>
            <a:r>
              <a:rPr lang="et-EE" dirty="0" smtClean="0"/>
              <a:t>õhivara)</a:t>
            </a:r>
          </a:p>
          <a:p>
            <a:pPr marL="0" indent="0">
              <a:buNone/>
            </a:pPr>
            <a:r>
              <a:rPr lang="et-EE" dirty="0"/>
              <a:t> </a:t>
            </a:r>
            <a:r>
              <a:rPr lang="et-EE" dirty="0" smtClean="0"/>
              <a:t>     5. bilanss ei peegelda mitmeid olulisi tegureid (nt. inimressursid), mille</a:t>
            </a:r>
          </a:p>
          <a:p>
            <a:pPr marL="0" indent="0">
              <a:buNone/>
            </a:pPr>
            <a:r>
              <a:rPr lang="et-EE" dirty="0"/>
              <a:t> </a:t>
            </a:r>
            <a:r>
              <a:rPr lang="et-EE" dirty="0" smtClean="0"/>
              <a:t>         väärtust tuleb hinnata ligilähedaselt. </a:t>
            </a:r>
            <a:endParaRPr lang="et-EE" dirty="0"/>
          </a:p>
        </p:txBody>
      </p:sp>
    </p:spTree>
    <p:extLst>
      <p:ext uri="{BB962C8B-B14F-4D97-AF65-F5344CB8AC3E}">
        <p14:creationId xmlns:p14="http://schemas.microsoft.com/office/powerpoint/2010/main" val="307065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4149"/>
            <a:ext cx="8596668" cy="5427213"/>
          </a:xfrm>
        </p:spPr>
        <p:txBody>
          <a:bodyPr>
            <a:normAutofit fontScale="92500" lnSpcReduction="10000"/>
          </a:bodyPr>
          <a:lstStyle/>
          <a:p>
            <a:pPr marL="0" indent="0">
              <a:buNone/>
            </a:pPr>
            <a:r>
              <a:rPr lang="et-EE" dirty="0" smtClean="0"/>
              <a:t>2. </a:t>
            </a:r>
            <a:r>
              <a:rPr lang="et-EE" b="1" dirty="0" smtClean="0"/>
              <a:t>Näitajate arvutamine ja interpreteerimine </a:t>
            </a:r>
            <a:r>
              <a:rPr lang="et-EE" dirty="0" smtClean="0"/>
              <a:t>kasutades erinevaid analüüsi  </a:t>
            </a:r>
          </a:p>
          <a:p>
            <a:pPr marL="0" indent="0">
              <a:buNone/>
            </a:pPr>
            <a:r>
              <a:rPr lang="et-EE" dirty="0" smtClean="0"/>
              <a:t>     meetodeid:</a:t>
            </a:r>
          </a:p>
          <a:p>
            <a:pPr marL="0" indent="0">
              <a:buNone/>
            </a:pPr>
            <a:r>
              <a:rPr lang="et-EE" dirty="0" smtClean="0"/>
              <a:t>     1) horisontaalanalüüs hindab muutusi aastast aastasse. Tavaliselt toimub see </a:t>
            </a:r>
          </a:p>
          <a:p>
            <a:pPr marL="0" indent="0">
              <a:buNone/>
            </a:pPr>
            <a:r>
              <a:rPr lang="et-EE" dirty="0"/>
              <a:t> </a:t>
            </a:r>
            <a:r>
              <a:rPr lang="et-EE" dirty="0" smtClean="0"/>
              <a:t>         aasta alguse ja lõpu andmete võrdlusena. Muutusi võib kajastada rahas või</a:t>
            </a:r>
          </a:p>
          <a:p>
            <a:pPr marL="0" indent="0">
              <a:buNone/>
            </a:pPr>
            <a:r>
              <a:rPr lang="et-EE" dirty="0"/>
              <a:t> </a:t>
            </a:r>
            <a:r>
              <a:rPr lang="et-EE" dirty="0" smtClean="0"/>
              <a:t>         protsentides, et võimalusel anda hinnang, miks on muutused toimunud. </a:t>
            </a:r>
          </a:p>
          <a:p>
            <a:pPr marL="0" indent="0">
              <a:buNone/>
            </a:pPr>
            <a:r>
              <a:rPr lang="et-EE" dirty="0"/>
              <a:t> </a:t>
            </a:r>
            <a:r>
              <a:rPr lang="et-EE" dirty="0" smtClean="0"/>
              <a:t>         Kuna tegemist on lihtmeetodiga ei ole see väga informatiivne</a:t>
            </a:r>
          </a:p>
          <a:p>
            <a:pPr marL="0" indent="0">
              <a:buNone/>
            </a:pPr>
            <a:r>
              <a:rPr lang="et-EE" dirty="0"/>
              <a:t> </a:t>
            </a:r>
            <a:r>
              <a:rPr lang="et-EE" dirty="0" smtClean="0"/>
              <a:t>     2) trendianalüüs on mõneti sarnane eelnevaga, kuid võrreldakse mitut aastat,</a:t>
            </a:r>
          </a:p>
          <a:p>
            <a:pPr marL="0" indent="0">
              <a:buNone/>
            </a:pPr>
            <a:r>
              <a:rPr lang="et-EE" dirty="0"/>
              <a:t> </a:t>
            </a:r>
            <a:r>
              <a:rPr lang="et-EE" dirty="0" smtClean="0"/>
              <a:t>         kusjuures määratakse baasaasta, mille suhtes järgnevaid võrreldakse. See </a:t>
            </a:r>
          </a:p>
          <a:p>
            <a:pPr marL="0" indent="0">
              <a:buNone/>
            </a:pPr>
            <a:r>
              <a:rPr lang="et-EE" dirty="0"/>
              <a:t> </a:t>
            </a:r>
            <a:r>
              <a:rPr lang="et-EE" dirty="0" smtClean="0"/>
              <a:t>          meetod võimaldab jälgida arengu trendi, näitajate dünaamikat. Võrdluse</a:t>
            </a:r>
          </a:p>
          <a:p>
            <a:pPr marL="0" indent="0">
              <a:buNone/>
            </a:pPr>
            <a:r>
              <a:rPr lang="et-EE" dirty="0"/>
              <a:t> </a:t>
            </a:r>
            <a:r>
              <a:rPr lang="et-EE" dirty="0" smtClean="0"/>
              <a:t>          tulemused võib avaldada protsentides. Parema tulemuse annab reeglina </a:t>
            </a:r>
          </a:p>
          <a:p>
            <a:pPr marL="0" indent="0">
              <a:buNone/>
            </a:pPr>
            <a:r>
              <a:rPr lang="et-EE" dirty="0"/>
              <a:t> </a:t>
            </a:r>
            <a:r>
              <a:rPr lang="et-EE" dirty="0" smtClean="0"/>
              <a:t>          pikem periood ja baasaastaks peaks olema stabiilne ja tavakäitumisega </a:t>
            </a:r>
          </a:p>
          <a:p>
            <a:pPr marL="0" indent="0">
              <a:buNone/>
            </a:pPr>
            <a:r>
              <a:rPr lang="et-EE" dirty="0"/>
              <a:t> </a:t>
            </a:r>
            <a:r>
              <a:rPr lang="et-EE" dirty="0" smtClean="0"/>
              <a:t>          aasta </a:t>
            </a:r>
          </a:p>
          <a:p>
            <a:pPr marL="0" indent="0">
              <a:buNone/>
            </a:pPr>
            <a:r>
              <a:rPr lang="et-EE" dirty="0"/>
              <a:t> </a:t>
            </a:r>
            <a:r>
              <a:rPr lang="et-EE" dirty="0" smtClean="0"/>
              <a:t>      3) näitajate vaheliste seoste analüüs on meetod, mille käigus võrreldakse </a:t>
            </a:r>
          </a:p>
          <a:p>
            <a:pPr marL="0" indent="0">
              <a:buNone/>
            </a:pPr>
            <a:r>
              <a:rPr lang="et-EE" dirty="0"/>
              <a:t> </a:t>
            </a:r>
            <a:r>
              <a:rPr lang="et-EE" dirty="0" smtClean="0"/>
              <a:t>          ettevõtte näitajaid erinevate taustsüsteemidega, näiteks  </a:t>
            </a:r>
          </a:p>
          <a:p>
            <a:pPr marL="0" indent="0">
              <a:buNone/>
            </a:pPr>
            <a:r>
              <a:rPr lang="et-EE" dirty="0"/>
              <a:t> </a:t>
            </a:r>
            <a:r>
              <a:rPr lang="et-EE" dirty="0" smtClean="0"/>
              <a:t>    </a:t>
            </a:r>
            <a:endParaRPr lang="et-EE" dirty="0"/>
          </a:p>
        </p:txBody>
      </p:sp>
    </p:spTree>
    <p:extLst>
      <p:ext uri="{BB962C8B-B14F-4D97-AF65-F5344CB8AC3E}">
        <p14:creationId xmlns:p14="http://schemas.microsoft.com/office/powerpoint/2010/main" val="420385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9307"/>
            <a:ext cx="8596668" cy="5782055"/>
          </a:xfrm>
        </p:spPr>
        <p:txBody>
          <a:bodyPr>
            <a:normAutofit lnSpcReduction="10000"/>
          </a:bodyPr>
          <a:lstStyle/>
          <a:p>
            <a:pPr marL="0" indent="0">
              <a:buNone/>
            </a:pPr>
            <a:r>
              <a:rPr lang="et-EE" dirty="0" smtClean="0"/>
              <a:t>        tootmisharu keskmistega (kuidas arvutatud?), konkurentidega, eelarvega, </a:t>
            </a:r>
          </a:p>
          <a:p>
            <a:pPr marL="0" indent="0">
              <a:buNone/>
            </a:pPr>
            <a:r>
              <a:rPr lang="et-EE" dirty="0"/>
              <a:t> </a:t>
            </a:r>
            <a:r>
              <a:rPr lang="et-EE" dirty="0" smtClean="0"/>
              <a:t>       plaaniliste näitajatega, normatiivsetega jt</a:t>
            </a:r>
          </a:p>
          <a:p>
            <a:pPr marL="0" indent="0">
              <a:buNone/>
            </a:pPr>
            <a:r>
              <a:rPr lang="et-EE" dirty="0"/>
              <a:t> </a:t>
            </a:r>
            <a:r>
              <a:rPr lang="et-EE" dirty="0" smtClean="0"/>
              <a:t>   4) vertikaal- e struktuurianalüüs keskendub ühele konkreetsele aruandele ja  </a:t>
            </a:r>
          </a:p>
          <a:p>
            <a:pPr marL="0" indent="0">
              <a:buNone/>
            </a:pPr>
            <a:r>
              <a:rPr lang="et-EE" dirty="0"/>
              <a:t> </a:t>
            </a:r>
            <a:r>
              <a:rPr lang="et-EE" dirty="0" smtClean="0"/>
              <a:t>       uuritakse selle aruande kirjete omavahelisi seoseid. Selleks valitakse mingi </a:t>
            </a:r>
          </a:p>
          <a:p>
            <a:pPr marL="0" indent="0">
              <a:buNone/>
            </a:pPr>
            <a:r>
              <a:rPr lang="et-EE" dirty="0"/>
              <a:t> </a:t>
            </a:r>
            <a:r>
              <a:rPr lang="et-EE" dirty="0" smtClean="0"/>
              <a:t>       </a:t>
            </a:r>
            <a:r>
              <a:rPr lang="et-EE" smtClean="0"/>
              <a:t>koondnäitaja (kokkuvõte</a:t>
            </a:r>
            <a:r>
              <a:rPr lang="et-EE" dirty="0" smtClean="0"/>
              <a:t>), mille suhtes arvutatakse selle näitaja </a:t>
            </a:r>
          </a:p>
          <a:p>
            <a:pPr marL="0" indent="0">
              <a:buNone/>
            </a:pPr>
            <a:r>
              <a:rPr lang="et-EE" dirty="0"/>
              <a:t> </a:t>
            </a:r>
            <a:r>
              <a:rPr lang="et-EE" dirty="0" smtClean="0"/>
              <a:t>       komponentide osakaalud protsentides. Sellise analüüsi tulemusi saab</a:t>
            </a:r>
          </a:p>
          <a:p>
            <a:pPr marL="0" indent="0">
              <a:buNone/>
            </a:pPr>
            <a:r>
              <a:rPr lang="et-EE" dirty="0"/>
              <a:t> </a:t>
            </a:r>
            <a:r>
              <a:rPr lang="et-EE" dirty="0" smtClean="0"/>
              <a:t>       hinnata ühe aasta lõikes, kuid dünaamika määramisel saab kasutada mitme</a:t>
            </a:r>
          </a:p>
          <a:p>
            <a:pPr marL="0" indent="0">
              <a:buNone/>
            </a:pPr>
            <a:r>
              <a:rPr lang="et-EE" dirty="0"/>
              <a:t> </a:t>
            </a:r>
            <a:r>
              <a:rPr lang="et-EE" dirty="0" smtClean="0"/>
              <a:t>       aasta näitajaid</a:t>
            </a:r>
          </a:p>
          <a:p>
            <a:pPr marL="0" indent="0">
              <a:buNone/>
            </a:pPr>
            <a:r>
              <a:rPr lang="et-EE" dirty="0"/>
              <a:t> </a:t>
            </a:r>
            <a:r>
              <a:rPr lang="et-EE" dirty="0" smtClean="0"/>
              <a:t>    5) suhtarvuanalüüs on finantsanalüüsi peamine ja kõige informatiivsem </a:t>
            </a:r>
          </a:p>
          <a:p>
            <a:pPr marL="0" indent="0">
              <a:buNone/>
            </a:pPr>
            <a:r>
              <a:rPr lang="et-EE" dirty="0"/>
              <a:t> </a:t>
            </a:r>
            <a:r>
              <a:rPr lang="et-EE" dirty="0" smtClean="0"/>
              <a:t>        instrument, sest võimaldab analüüsida erinevate näitajate mõjusid ja</a:t>
            </a:r>
          </a:p>
          <a:p>
            <a:pPr marL="0" indent="0">
              <a:buNone/>
            </a:pPr>
            <a:r>
              <a:rPr lang="et-EE" dirty="0"/>
              <a:t> </a:t>
            </a:r>
            <a:r>
              <a:rPr lang="et-EE" dirty="0" smtClean="0"/>
              <a:t>        nende vahelisi seoseid. Interpreteerimise seisukohalt on kindlasti tegemist </a:t>
            </a:r>
          </a:p>
          <a:p>
            <a:pPr marL="0" indent="0">
              <a:buNone/>
            </a:pPr>
            <a:r>
              <a:rPr lang="et-EE" dirty="0"/>
              <a:t> </a:t>
            </a:r>
            <a:r>
              <a:rPr lang="et-EE" dirty="0" smtClean="0"/>
              <a:t>        kõige keerulisema valdkonnaga. Analüüsi tulemuste interpreteerimine on </a:t>
            </a:r>
          </a:p>
          <a:p>
            <a:pPr marL="0" indent="0">
              <a:buNone/>
            </a:pPr>
            <a:r>
              <a:rPr lang="et-EE" dirty="0"/>
              <a:t> </a:t>
            </a:r>
            <a:r>
              <a:rPr lang="et-EE" dirty="0" smtClean="0"/>
              <a:t>        loominguline töö ja nõuab eelteadmisi. See ei tähenda hinnangut „hea“ või</a:t>
            </a:r>
          </a:p>
          <a:p>
            <a:pPr marL="0" indent="0">
              <a:buNone/>
            </a:pPr>
            <a:r>
              <a:rPr lang="et-EE" dirty="0"/>
              <a:t> </a:t>
            </a:r>
            <a:r>
              <a:rPr lang="et-EE" dirty="0" smtClean="0"/>
              <a:t>       „halb“, „suurenes“ või „vähenes“, vaid vastama peab küsimusele „miks?“ ja</a:t>
            </a:r>
          </a:p>
          <a:p>
            <a:pPr marL="0" indent="0">
              <a:buNone/>
            </a:pPr>
            <a:r>
              <a:rPr lang="et-EE" dirty="0"/>
              <a:t> </a:t>
            </a:r>
            <a:r>
              <a:rPr lang="et-EE" dirty="0" smtClean="0"/>
              <a:t>        siit edasi sellele, kuidas see mõjutab ettevõtte tulevikku.</a:t>
            </a:r>
            <a:endParaRPr lang="et-EE" dirty="0"/>
          </a:p>
        </p:txBody>
      </p:sp>
    </p:spTree>
    <p:extLst>
      <p:ext uri="{BB962C8B-B14F-4D97-AF65-F5344CB8AC3E}">
        <p14:creationId xmlns:p14="http://schemas.microsoft.com/office/powerpoint/2010/main" val="49604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7797"/>
            <a:ext cx="8596668" cy="5413565"/>
          </a:xfrm>
        </p:spPr>
        <p:txBody>
          <a:bodyPr/>
          <a:lstStyle/>
          <a:p>
            <a:r>
              <a:rPr lang="et-EE" dirty="0" smtClean="0"/>
              <a:t>Suhtarvudega töötav analüütik peab lisaks arvestama, et nende kasutamine võib olla mõneti piiratud: </a:t>
            </a:r>
          </a:p>
          <a:p>
            <a:pPr marL="0" indent="0">
              <a:buNone/>
            </a:pPr>
            <a:r>
              <a:rPr lang="et-EE" dirty="0" smtClean="0"/>
              <a:t>     - kui firma tegutseb erinevates valdkondades, võib tekkida raskusi tema majandusharulise määratlusega </a:t>
            </a:r>
          </a:p>
          <a:p>
            <a:pPr marL="0" indent="0">
              <a:buNone/>
            </a:pPr>
            <a:r>
              <a:rPr lang="et-EE" dirty="0"/>
              <a:t> </a:t>
            </a:r>
            <a:r>
              <a:rPr lang="et-EE" dirty="0" smtClean="0"/>
              <a:t>    - majandusharu keskmised on sageli üldistused, mitte teaduslikus mõttes keskmised</a:t>
            </a:r>
          </a:p>
          <a:p>
            <a:pPr marL="0" indent="0">
              <a:buNone/>
            </a:pPr>
            <a:r>
              <a:rPr lang="et-EE" dirty="0"/>
              <a:t> </a:t>
            </a:r>
            <a:r>
              <a:rPr lang="et-EE" dirty="0" smtClean="0"/>
              <a:t>    - kõrge inflatsioonitempo muudab näitajad võrreldamatuks</a:t>
            </a:r>
          </a:p>
          <a:p>
            <a:pPr marL="0" indent="0">
              <a:buNone/>
            </a:pPr>
            <a:r>
              <a:rPr lang="et-EE" dirty="0" smtClean="0"/>
              <a:t>     - äritegevuse hooajalisus nõuab keskmise, mitte aasta lõpu bilansi analüüsimist</a:t>
            </a:r>
          </a:p>
          <a:p>
            <a:pPr marL="0" indent="0">
              <a:buNone/>
            </a:pPr>
            <a:r>
              <a:rPr lang="et-EE" dirty="0"/>
              <a:t> </a:t>
            </a:r>
            <a:r>
              <a:rPr lang="et-EE" dirty="0" smtClean="0"/>
              <a:t>    - finantsnäitajatele antakse teadlikult ilustatud efekt</a:t>
            </a:r>
          </a:p>
          <a:p>
            <a:pPr marL="0" indent="0">
              <a:buNone/>
            </a:pPr>
            <a:r>
              <a:rPr lang="et-EE" dirty="0"/>
              <a:t> </a:t>
            </a:r>
            <a:r>
              <a:rPr lang="et-EE" dirty="0" smtClean="0"/>
              <a:t>    - erinevad arvestusmeetodid tekitavad võrreldamatuid suhtarve (varude arvestuse erinevad meetodid, amortisatsiooni arvestus, ostjate nõuded jm)</a:t>
            </a:r>
          </a:p>
          <a:p>
            <a:pPr marL="0" indent="0">
              <a:buNone/>
            </a:pPr>
            <a:r>
              <a:rPr lang="et-EE" dirty="0"/>
              <a:t> </a:t>
            </a:r>
            <a:r>
              <a:rPr lang="et-EE" dirty="0" smtClean="0"/>
              <a:t>    - ainuüksi suhtarvude väljaarvutamine ei anna veel trendide muutumiste põhjusi, sest näitajaid mõjutavad makromajanduslikud ja muud </a:t>
            </a:r>
            <a:r>
              <a:rPr lang="et-EE" dirty="0" err="1" smtClean="0"/>
              <a:t>välistegurid</a:t>
            </a:r>
            <a:endParaRPr lang="et-EE" dirty="0" smtClean="0"/>
          </a:p>
          <a:p>
            <a:pPr marL="0" indent="0">
              <a:buNone/>
            </a:pPr>
            <a:r>
              <a:rPr lang="et-EE" dirty="0"/>
              <a:t> </a:t>
            </a:r>
            <a:r>
              <a:rPr lang="et-EE" dirty="0" smtClean="0"/>
              <a:t>    - oluline on ka siseinfo (sisemine aruandlus, nõupidamised, koosolekud)</a:t>
            </a:r>
            <a:endParaRPr lang="et-EE" dirty="0"/>
          </a:p>
        </p:txBody>
      </p:sp>
    </p:spTree>
    <p:extLst>
      <p:ext uri="{BB962C8B-B14F-4D97-AF65-F5344CB8AC3E}">
        <p14:creationId xmlns:p14="http://schemas.microsoft.com/office/powerpoint/2010/main" val="33035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8615"/>
            <a:ext cx="8596668" cy="5522747"/>
          </a:xfrm>
        </p:spPr>
        <p:txBody>
          <a:bodyPr>
            <a:normAutofit lnSpcReduction="10000"/>
          </a:bodyPr>
          <a:lstStyle/>
          <a:p>
            <a:r>
              <a:rPr lang="et-EE" dirty="0" smtClean="0"/>
              <a:t>Finantsanalüüsi koostamise aluseks on raamatupidamise aruanded, mis sisaldavad infot ettevõtte finantsseisund, rahavoogude ja finantstulemuse kohta. Raamatupidamist reguleerivaks põhidokumendiks on Eesti raamatupidamise seadus (raamseadus), mis sätestab arvestuse tekke- ja kassapõhise korraldamise, kahekordse kirjendamise jm.</a:t>
            </a:r>
          </a:p>
          <a:p>
            <a:r>
              <a:rPr lang="et-EE" b="1" dirty="0" smtClean="0"/>
              <a:t>Bilanss</a:t>
            </a:r>
            <a:r>
              <a:rPr lang="et-EE" dirty="0" smtClean="0"/>
              <a:t> on raamatupidamisaruanne, mis kajastab raamatupidamiskohustuslase finantsseisundit (vara, kohustised, omakapital) kindla kuupäeva seisuga. Seega kajastab bilanss eelneva tegevuse tulemusi (ajalugu). Bilansi vasak pool kajastab varasid (käibe- ja põhivara) ning parem pool </a:t>
            </a:r>
            <a:r>
              <a:rPr lang="et-EE" dirty="0" err="1" smtClean="0"/>
              <a:t>võõrvahendeid</a:t>
            </a:r>
            <a:r>
              <a:rPr lang="et-EE" dirty="0" smtClean="0"/>
              <a:t> (lühi- ja pikaajalised) ja omakapitali. Bilansi struktuur on üles ehitatud väheneva likviidsuse põhimõttele.</a:t>
            </a:r>
          </a:p>
          <a:p>
            <a:r>
              <a:rPr lang="et-EE" dirty="0" smtClean="0"/>
              <a:t>Kasumiaruanne on perioodi aruanne, algab majandusperioodi algusest ja lõpeb selle viimase päevaga kajastades kogu perioodi kulusid, tulusid ja kasumit (kahjumit). Puhaskasumi arvelt saab ettevõte maksta omanikele dividendi.</a:t>
            </a:r>
          </a:p>
          <a:p>
            <a:r>
              <a:rPr lang="et-EE" dirty="0" smtClean="0"/>
              <a:t>Rahavoogude aruanne on, erinevalt kahest eelnevast, kassapõhine ja annab ülevaate tegelikest positiivsetest ja negatiivsetest rahavoogudest ning raha jäägi muutustest. Sõltuvalt rahavoogude eesmärgist jaotatakse need põhitegevuse, investeerimistegevuse ja finantseerimistegevuse rahavoogudeks.  </a:t>
            </a:r>
            <a:endParaRPr lang="et-EE" dirty="0"/>
          </a:p>
        </p:txBody>
      </p:sp>
    </p:spTree>
    <p:extLst>
      <p:ext uri="{BB962C8B-B14F-4D97-AF65-F5344CB8AC3E}">
        <p14:creationId xmlns:p14="http://schemas.microsoft.com/office/powerpoint/2010/main" val="29483377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2166</TotalTime>
  <Words>3547</Words>
  <Application>Microsoft Office PowerPoint</Application>
  <PresentationFormat>Widescreen</PresentationFormat>
  <Paragraphs>249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Trebuchet MS</vt:lpstr>
      <vt:lpstr>Wingdings</vt:lpstr>
      <vt:lpstr>Wingdings 3</vt:lpstr>
      <vt:lpstr>Facet</vt:lpstr>
      <vt:lpstr>Finantsaruannete analüüs VIKTOR ARHIPOV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Finantsaruannete analüüs</dc:title>
  <dc:creator>viki</dc:creator>
  <cp:lastModifiedBy>viki</cp:lastModifiedBy>
  <cp:revision>130</cp:revision>
  <dcterms:created xsi:type="dcterms:W3CDTF">2020-09-18T09:56:53Z</dcterms:created>
  <dcterms:modified xsi:type="dcterms:W3CDTF">2021-03-17T12:10:08Z</dcterms:modified>
</cp:coreProperties>
</file>